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58" r:id="rId3"/>
    <p:sldId id="261" r:id="rId4"/>
    <p:sldId id="263" r:id="rId5"/>
    <p:sldId id="259" r:id="rId6"/>
    <p:sldId id="264" r:id="rId7"/>
    <p:sldId id="265" r:id="rId8"/>
    <p:sldId id="262" r:id="rId9"/>
    <p:sldId id="267" r:id="rId10"/>
    <p:sldId id="266" r:id="rId11"/>
    <p:sldId id="268"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66FF33"/>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03" autoAdjust="0"/>
    <p:restoredTop sz="46423" autoAdjust="0"/>
  </p:normalViewPr>
  <p:slideViewPr>
    <p:cSldViewPr showGuides="1">
      <p:cViewPr>
        <p:scale>
          <a:sx n="66" d="100"/>
          <a:sy n="66" d="100"/>
        </p:scale>
        <p:origin x="-102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C89CCA-9614-42A3-83C0-52B467BF89CB}" type="datetimeFigureOut">
              <a:rPr lang="fr-FR" smtClean="0"/>
              <a:pPr/>
              <a:t>19/09/2011</a:t>
            </a:fld>
            <a:endParaRPr lang="fr-F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A6AADE-D20C-40BA-A3FB-C4A679BFE2E5}" type="slidenum">
              <a:rPr lang="fr-FR" smtClean="0"/>
              <a:pPr/>
              <a:t>‹#›</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228600" indent="-228600">
              <a:buAutoNum type="arabicPeriod"/>
            </a:pPr>
            <a:r>
              <a:rPr lang="fr-FR" dirty="0" smtClean="0"/>
              <a:t>Abondance</a:t>
            </a:r>
          </a:p>
          <a:p>
            <a:pPr marL="228600" indent="-228600">
              <a:buNone/>
            </a:pPr>
            <a:r>
              <a:rPr lang="fr-FR" dirty="0" smtClean="0"/>
              <a:t>	Voiture: objet aussi familier que casserole ou paire de chaussures</a:t>
            </a:r>
          </a:p>
          <a:p>
            <a:pPr marL="228600" indent="-228600">
              <a:buNone/>
            </a:pPr>
            <a:r>
              <a:rPr lang="fr-FR" dirty="0" smtClean="0"/>
              <a:t>	Hydrocarbures</a:t>
            </a:r>
            <a:r>
              <a:rPr lang="fr-FR" baseline="0" dirty="0" smtClean="0"/>
              <a:t> ont changé la face du monde: détergents, produits de lessive, couches jetables, chauffage central, avions et bateaux, plats surgelés, chaussures de sport, collants sexy, magazines illustrés, téléphones, ordinateurs, ...</a:t>
            </a:r>
          </a:p>
          <a:p>
            <a:pPr marL="228600" indent="-228600">
              <a:buNone/>
            </a:pPr>
            <a:r>
              <a:rPr lang="fr-FR" baseline="0" dirty="0" smtClean="0"/>
              <a:t>	Il en sera ainsi pour toujours!</a:t>
            </a:r>
          </a:p>
          <a:p>
            <a:pPr marL="228600" indent="-228600">
              <a:buNone/>
            </a:pPr>
            <a:r>
              <a:rPr lang="fr-FR" baseline="0" dirty="0" smtClean="0"/>
              <a:t>	Pénurie/changement climatique: on y pensera plus tard. D’abord les prochaines vacances ...</a:t>
            </a:r>
          </a:p>
          <a:p>
            <a:pPr marL="228600" indent="-228600">
              <a:buNone/>
            </a:pPr>
            <a:r>
              <a:rPr lang="fr-FR" baseline="0" dirty="0" smtClean="0"/>
              <a:t>	Prix qui grimpent 04/05: gène passagère</a:t>
            </a:r>
          </a:p>
          <a:p>
            <a:pPr marL="228600" indent="-228600">
              <a:buNone/>
            </a:pPr>
            <a:r>
              <a:rPr lang="fr-FR" baseline="0" dirty="0" smtClean="0"/>
              <a:t>	chocs 74/79: feux de paille, vieux souvenirs suivis de 20 ans d’énergie de moins en moins chère et toujours plus abondante = preuve que ceux qui sonnaient l’alarme se trompaient</a:t>
            </a:r>
          </a:p>
          <a:p>
            <a:pPr marL="228600" indent="-228600">
              <a:buNone/>
            </a:pPr>
            <a:endParaRPr lang="fr-FR" baseline="0" dirty="0" smtClean="0"/>
          </a:p>
          <a:p>
            <a:pPr marL="228600" indent="-228600">
              <a:buNone/>
            </a:pPr>
            <a:r>
              <a:rPr lang="fr-FR" baseline="0" dirty="0" smtClean="0"/>
              <a:t>2. Réactions climatiques</a:t>
            </a:r>
          </a:p>
          <a:p>
            <a:pPr marL="228600" indent="-228600">
              <a:buNone/>
            </a:pPr>
            <a:r>
              <a:rPr lang="fr-FR" baseline="0" dirty="0" smtClean="0"/>
              <a:t>	Faibles: +0,5°C,  par contre +30% CO</a:t>
            </a:r>
            <a:r>
              <a:rPr lang="fr-FR" baseline="-25000" dirty="0" smtClean="0"/>
              <a:t>2 </a:t>
            </a:r>
            <a:r>
              <a:rPr lang="fr-FR" baseline="0" dirty="0" smtClean="0"/>
              <a:t> ce qui ne nous empêche pas de dormir. Pourquoi s’alarmer?</a:t>
            </a:r>
          </a:p>
          <a:p>
            <a:pPr marL="228600" indent="-228600">
              <a:buNone/>
            </a:pPr>
            <a:endParaRPr lang="fr-FR" baseline="0" dirty="0" smtClean="0"/>
          </a:p>
          <a:p>
            <a:pPr marL="228600" indent="-228600">
              <a:buNone/>
            </a:pPr>
            <a:r>
              <a:rPr lang="fr-FR" baseline="0" dirty="0" smtClean="0"/>
              <a:t>3. Double illusion</a:t>
            </a:r>
          </a:p>
          <a:p>
            <a:pPr marL="228600" indent="-228600">
              <a:buNone/>
            </a:pPr>
            <a:r>
              <a:rPr lang="fr-FR" baseline="0" dirty="0" smtClean="0"/>
              <a:t>	Si les réserves de pétrole s’épuisaient, les ingénieurs trouveraient bien autre chose.</a:t>
            </a:r>
          </a:p>
          <a:p>
            <a:pPr marL="228600" indent="-228600">
              <a:buNone/>
            </a:pPr>
            <a:r>
              <a:rPr lang="fr-FR" baseline="0" dirty="0" smtClean="0"/>
              <a:t>	La facture du déséquilibre climatique se réglera dans les décennies à venir.</a:t>
            </a:r>
          </a:p>
          <a:p>
            <a:pPr marL="228600" indent="-228600">
              <a:buNone/>
            </a:pPr>
            <a:endParaRPr lang="fr-FR" baseline="0" dirty="0" smtClean="0"/>
          </a:p>
          <a:p>
            <a:pPr marL="228600" indent="-228600">
              <a:buNone/>
            </a:pPr>
            <a:r>
              <a:rPr lang="fr-FR" baseline="0" dirty="0" smtClean="0"/>
              <a:t>4. Fuite devant la réalité</a:t>
            </a:r>
          </a:p>
          <a:p>
            <a:pPr marL="228600" indent="-228600">
              <a:buNone/>
            </a:pPr>
            <a:r>
              <a:rPr lang="fr-FR" baseline="0" dirty="0" smtClean="0"/>
              <a:t>	Regarder la réalité en face serait douloureux. Nous préférons d’abord jouer, comme les enfants</a:t>
            </a:r>
          </a:p>
          <a:p>
            <a:pPr marL="228600" indent="-228600">
              <a:buNone/>
            </a:pPr>
            <a:r>
              <a:rPr lang="fr-FR" baseline="0" dirty="0" smtClean="0"/>
              <a:t>	Hélas, le jeu va se terminer dans peu de </a:t>
            </a:r>
            <a:r>
              <a:rPr lang="fr-FR" baseline="0" dirty="0" err="1" smtClean="0"/>
              <a:t>pemps</a:t>
            </a:r>
            <a:r>
              <a:rPr lang="fr-FR" baseline="0" dirty="0" smtClean="0"/>
              <a:t>. Comment accepter le verdict et ne pas se réfugier dans l’insouciance, la déprime, la violence, la culpabilisation, ...</a:t>
            </a:r>
          </a:p>
          <a:p>
            <a:pPr marL="228600" indent="-228600">
              <a:buNone/>
            </a:pPr>
            <a:r>
              <a:rPr lang="fr-FR" baseline="0" dirty="0" smtClean="0"/>
              <a:t>	Il existe une voie: payer l’énergie à son vrai prix!</a:t>
            </a:r>
          </a:p>
          <a:p>
            <a:pPr marL="228600" indent="-228600">
              <a:buNone/>
            </a:pPr>
            <a:endParaRPr lang="fr-FR" dirty="0"/>
          </a:p>
        </p:txBody>
      </p:sp>
      <p:sp>
        <p:nvSpPr>
          <p:cNvPr id="4" name="Slide Number Placeholder 3"/>
          <p:cNvSpPr>
            <a:spLocks noGrp="1"/>
          </p:cNvSpPr>
          <p:nvPr>
            <p:ph type="sldNum" sz="quarter" idx="10"/>
          </p:nvPr>
        </p:nvSpPr>
        <p:spPr/>
        <p:txBody>
          <a:bodyPr/>
          <a:lstStyle/>
          <a:p>
            <a:fld id="{9CA6AADE-D20C-40BA-A3FB-C4A679BFE2E5}" type="slidenum">
              <a:rPr lang="fr-FR" smtClean="0"/>
              <a:pPr/>
              <a:t>1</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FR" dirty="0"/>
          </a:p>
        </p:txBody>
      </p:sp>
      <p:sp>
        <p:nvSpPr>
          <p:cNvPr id="4" name="Slide Number Placeholder 3"/>
          <p:cNvSpPr>
            <a:spLocks noGrp="1"/>
          </p:cNvSpPr>
          <p:nvPr>
            <p:ph type="sldNum" sz="quarter" idx="10"/>
          </p:nvPr>
        </p:nvSpPr>
        <p:spPr/>
        <p:txBody>
          <a:bodyPr/>
          <a:lstStyle/>
          <a:p>
            <a:fld id="{9CA6AADE-D20C-40BA-A3FB-C4A679BFE2E5}" type="slidenum">
              <a:rPr lang="fr-FR" smtClean="0"/>
              <a:pPr/>
              <a:t>10</a:t>
            </a:fld>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FR" dirty="0"/>
          </a:p>
        </p:txBody>
      </p:sp>
      <p:sp>
        <p:nvSpPr>
          <p:cNvPr id="4" name="Slide Number Placeholder 3"/>
          <p:cNvSpPr>
            <a:spLocks noGrp="1"/>
          </p:cNvSpPr>
          <p:nvPr>
            <p:ph type="sldNum" sz="quarter" idx="10"/>
          </p:nvPr>
        </p:nvSpPr>
        <p:spPr/>
        <p:txBody>
          <a:bodyPr/>
          <a:lstStyle/>
          <a:p>
            <a:fld id="{9CA6AADE-D20C-40BA-A3FB-C4A679BFE2E5}" type="slidenum">
              <a:rPr lang="fr-FR" smtClean="0"/>
              <a:pPr/>
              <a:t>11</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fr-FR" dirty="0" smtClean="0"/>
              <a:t>La conclusion d’un martien qui observe la civilisation occidentale au télescope: une bande de drogués</a:t>
            </a:r>
          </a:p>
          <a:p>
            <a:r>
              <a:rPr lang="fr-FR" dirty="0" smtClean="0"/>
              <a:t>Drogue = substance </a:t>
            </a:r>
            <a:r>
              <a:rPr lang="fr-FR" dirty="0" err="1" smtClean="0"/>
              <a:t>anti-douleur</a:t>
            </a:r>
            <a:r>
              <a:rPr lang="fr-FR" dirty="0" smtClean="0"/>
              <a:t> et euphorisante dont l’usage </a:t>
            </a:r>
            <a:r>
              <a:rPr lang="fr-FR" dirty="0" smtClean="0"/>
              <a:t>prolongé engendre </a:t>
            </a:r>
            <a:r>
              <a:rPr lang="fr-FR" dirty="0" smtClean="0"/>
              <a:t>la dépendance et des troubles graves</a:t>
            </a:r>
          </a:p>
          <a:p>
            <a:r>
              <a:rPr lang="fr-FR" dirty="0" smtClean="0"/>
              <a:t>1.</a:t>
            </a:r>
            <a:r>
              <a:rPr lang="fr-FR" baseline="0" dirty="0" smtClean="0"/>
              <a:t> </a:t>
            </a:r>
            <a:r>
              <a:rPr lang="fr-FR" dirty="0" smtClean="0"/>
              <a:t>Effet </a:t>
            </a:r>
            <a:r>
              <a:rPr lang="fr-FR" dirty="0" err="1" smtClean="0"/>
              <a:t>anti-douleur</a:t>
            </a:r>
            <a:r>
              <a:rPr lang="fr-FR" dirty="0" smtClean="0"/>
              <a:t>: 	espérance de vie est passée en 200 ans de 25 à 70	</a:t>
            </a:r>
          </a:p>
          <a:p>
            <a:pPr marL="228600" indent="-228600">
              <a:buNone/>
            </a:pPr>
            <a:r>
              <a:rPr lang="fr-FR" dirty="0" smtClean="0"/>
              <a:t>			machines</a:t>
            </a:r>
            <a:r>
              <a:rPr lang="fr-FR" baseline="0" dirty="0" smtClean="0"/>
              <a:t> pour travaux pénibles</a:t>
            </a:r>
          </a:p>
          <a:p>
            <a:pPr marL="228600" indent="-228600">
              <a:buNone/>
            </a:pPr>
            <a:r>
              <a:rPr lang="fr-FR" baseline="0" dirty="0" smtClean="0"/>
              <a:t>			libération de temps pour enseignement, vacances, loisirs</a:t>
            </a:r>
          </a:p>
          <a:p>
            <a:pPr marL="228600" indent="-228600">
              <a:buNone/>
            </a:pPr>
            <a:r>
              <a:rPr lang="fr-FR" baseline="0" dirty="0" smtClean="0"/>
              <a:t>			progrès technologique et scientifique</a:t>
            </a:r>
          </a:p>
          <a:p>
            <a:pPr marL="228600" indent="-228600">
              <a:buNone/>
            </a:pPr>
            <a:r>
              <a:rPr lang="fr-FR" dirty="0" smtClean="0"/>
              <a:t>2.	Dépendance:	consommation croissante pour un plaisir identique</a:t>
            </a:r>
          </a:p>
          <a:p>
            <a:pPr marL="2057400" lvl="4" indent="-228600">
              <a:buNone/>
            </a:pPr>
            <a:r>
              <a:rPr lang="fr-FR" dirty="0" smtClean="0"/>
              <a:t>docteurs</a:t>
            </a:r>
            <a:r>
              <a:rPr lang="fr-FR" baseline="0" dirty="0" smtClean="0"/>
              <a:t> de la planète: « votre consommation excessive va vous attirer des ennuis»</a:t>
            </a:r>
          </a:p>
          <a:p>
            <a:pPr marL="228600" marR="0" lvl="0" indent="-22860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3.	Troubles graves:	pénurie</a:t>
            </a:r>
          </a:p>
          <a:p>
            <a:pPr marL="228600" marR="0" lvl="0" indent="-22860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			changement climatique</a:t>
            </a:r>
          </a:p>
          <a:p>
            <a:pPr marL="228600" marR="0" lvl="0" indent="-22860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			</a:t>
            </a:r>
            <a:endParaRPr lang="fr-FR" baseline="0" dirty="0" smtClean="0"/>
          </a:p>
        </p:txBody>
      </p:sp>
      <p:sp>
        <p:nvSpPr>
          <p:cNvPr id="4" name="Slide Number Placeholder 3"/>
          <p:cNvSpPr>
            <a:spLocks noGrp="1"/>
          </p:cNvSpPr>
          <p:nvPr>
            <p:ph type="sldNum" sz="quarter" idx="10"/>
          </p:nvPr>
        </p:nvSpPr>
        <p:spPr/>
        <p:txBody>
          <a:bodyPr/>
          <a:lstStyle/>
          <a:p>
            <a:fld id="{9CA6AADE-D20C-40BA-A3FB-C4A679BFE2E5}" type="slidenum">
              <a:rPr lang="fr-FR" smtClean="0"/>
              <a:pPr/>
              <a:t>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dirty="0" smtClean="0"/>
              <a:t>Modestement par rapport à qui?</a:t>
            </a:r>
          </a:p>
          <a:p>
            <a:r>
              <a:rPr lang="fr-FR" dirty="0" smtClean="0"/>
              <a:t>Par rapport à Bill Gates ou par rapport à un simple ouvrier?</a:t>
            </a:r>
          </a:p>
          <a:p>
            <a:r>
              <a:rPr lang="fr-FR" dirty="0" smtClean="0"/>
              <a:t>Il y a moins</a:t>
            </a:r>
            <a:r>
              <a:rPr lang="fr-FR" baseline="0" dirty="0" smtClean="0"/>
              <a:t> de différence entre le mode de vie d’un luxembourgeois moyen et de Bill Gates qu’entre celui d’un paysan de du Moyen Age et d’un ouvrier de l’an 2010</a:t>
            </a:r>
            <a:endParaRPr lang="fr-FR" dirty="0" smtClean="0"/>
          </a:p>
          <a:p>
            <a:endParaRPr lang="fr-FR" dirty="0" smtClean="0"/>
          </a:p>
          <a:p>
            <a:r>
              <a:rPr lang="fr-FR" dirty="0" smtClean="0"/>
              <a:t>L’ouvrier européen vit-il modestement?</a:t>
            </a:r>
          </a:p>
          <a:p>
            <a:r>
              <a:rPr lang="fr-FR" dirty="0" smtClean="0"/>
              <a:t>l’ouvrier vit 2 à 3 fois plus longtemps, dispose d’une voiture 24 heures sur 24, peut faire le tour de l’Amérique en quelques heures, peut augmenter la température de son habitation de 3°C par simple pression sur un bouton</a:t>
            </a:r>
          </a:p>
          <a:p>
            <a:endParaRPr lang="fr-FR" dirty="0" smtClean="0"/>
          </a:p>
          <a:p>
            <a:r>
              <a:rPr lang="fr-FR" dirty="0" smtClean="0"/>
              <a:t>Un</a:t>
            </a:r>
            <a:r>
              <a:rPr lang="fr-FR" baseline="0" dirty="0" smtClean="0"/>
              <a:t> habitant de l’Inde (PNB moyen de 400 dollars en 2000) vit-il modestement?</a:t>
            </a:r>
          </a:p>
          <a:p>
            <a:r>
              <a:rPr lang="fr-FR" baseline="0" dirty="0" smtClean="0"/>
              <a:t>l’Indien vit 20 ans de plus qu’un français de 1900, a accès à beaucoup plus de services (télécommunication, enseignement, médecine, transports, ...)</a:t>
            </a:r>
          </a:p>
          <a:p>
            <a:endParaRPr lang="fr-FR" baseline="0" dirty="0" smtClean="0"/>
          </a:p>
          <a:p>
            <a:r>
              <a:rPr lang="fr-FR" baseline="0" dirty="0" smtClean="0"/>
              <a:t>La transformation radicale de notre mode de vie est dû à l’abondance énergétique = le fait nouveau du 20</a:t>
            </a:r>
            <a:r>
              <a:rPr lang="fr-FR" baseline="30000" dirty="0" smtClean="0"/>
              <a:t>e</a:t>
            </a:r>
            <a:r>
              <a:rPr lang="fr-FR" baseline="0" dirty="0" smtClean="0"/>
              <a:t> siècle, qui a entraîné tous les autres.</a:t>
            </a:r>
            <a:endParaRPr lang="fr-FR" dirty="0" smtClean="0"/>
          </a:p>
          <a:p>
            <a:endParaRPr lang="fr-FR" dirty="0"/>
          </a:p>
        </p:txBody>
      </p:sp>
      <p:sp>
        <p:nvSpPr>
          <p:cNvPr id="4" name="Slide Number Placeholder 3"/>
          <p:cNvSpPr>
            <a:spLocks noGrp="1"/>
          </p:cNvSpPr>
          <p:nvPr>
            <p:ph type="sldNum" sz="quarter" idx="10"/>
          </p:nvPr>
        </p:nvSpPr>
        <p:spPr/>
        <p:txBody>
          <a:bodyPr/>
          <a:lstStyle/>
          <a:p>
            <a:fld id="{9CA6AADE-D20C-40BA-A3FB-C4A679BFE2E5}" type="slidenum">
              <a:rPr lang="fr-FR" smtClean="0"/>
              <a:pPr/>
              <a:t>3</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fr-FR" dirty="0" smtClean="0"/>
              <a:t>Combien d’énergie consommons-nous? </a:t>
            </a:r>
          </a:p>
          <a:p>
            <a:r>
              <a:rPr lang="fr-FR" dirty="0" smtClean="0"/>
              <a:t>Comparons-la à celle fournie par un ouvrier travaillant à la pelle toute la journée :</a:t>
            </a:r>
            <a:r>
              <a:rPr lang="fr-FR" baseline="0" dirty="0" smtClean="0"/>
              <a:t> 0,05 kWh</a:t>
            </a:r>
          </a:p>
          <a:p>
            <a:r>
              <a:rPr lang="fr-FR" baseline="0" dirty="0" smtClean="0"/>
              <a:t>Comparons-la à celle fournie par un sherpa montant 2000 m avec 30 kg sur le dos: 0,5 kWh</a:t>
            </a:r>
          </a:p>
          <a:p>
            <a:r>
              <a:rPr lang="fr-FR" baseline="0" dirty="0" smtClean="0"/>
              <a:t>Cette énergie </a:t>
            </a:r>
            <a:r>
              <a:rPr lang="fr-FR" dirty="0" smtClean="0"/>
              <a:t>= « équivalent domestique »</a:t>
            </a:r>
          </a:p>
          <a:p>
            <a:r>
              <a:rPr lang="fr-FR" dirty="0" smtClean="0"/>
              <a:t>1 litre d’essence contient 10</a:t>
            </a:r>
            <a:r>
              <a:rPr lang="fr-FR" baseline="0" dirty="0" smtClean="0"/>
              <a:t> kWh d’énergie, dont on obtient 5kWh d’énergie mécanique en la brûlant dans un moteur = 10 sherpas = 100 ouvriers  pour 1,5€ = 10 min de travail, salaire minimum</a:t>
            </a:r>
          </a:p>
          <a:p>
            <a:endParaRPr lang="fr-FR" baseline="0" dirty="0" smtClean="0"/>
          </a:p>
          <a:p>
            <a:r>
              <a:rPr lang="fr-FR" baseline="0" dirty="0" smtClean="0"/>
              <a:t>1 kWh vaut 15 cents alors que 10 sherpas payés au SMIC coûtent 100€ = 700 fois plus!</a:t>
            </a:r>
          </a:p>
          <a:p>
            <a:r>
              <a:rPr lang="fr-FR" baseline="0" dirty="0" smtClean="0"/>
              <a:t>Même à 15€ par litre l’essence ne vaut rien comparée au travail humain</a:t>
            </a:r>
          </a:p>
          <a:p>
            <a:endParaRPr lang="fr-FR" baseline="0" dirty="0" smtClean="0"/>
          </a:p>
          <a:p>
            <a:r>
              <a:rPr lang="fr-FR" baseline="0" dirty="0" smtClean="0"/>
              <a:t>Nous sommes devenus des surhommes au regard de ce qui a été la condition humaine depuis ses débuts: chaque européen dispose en permanence de 100 domestiques: machines d’usine, trains voitures, bateaux et avions, tracteurs, chauffage central, électroménager, tondeuses à gazon, téléskis.</a:t>
            </a:r>
          </a:p>
          <a:p>
            <a:r>
              <a:rPr lang="fr-FR" baseline="0" dirty="0" smtClean="0"/>
              <a:t>Puissance d’une petite voiture = 80 chevaux: tout </a:t>
            </a:r>
            <a:r>
              <a:rPr lang="fr-FR" baseline="0" dirty="0" err="1" smtClean="0"/>
              <a:t>SMICard</a:t>
            </a:r>
            <a:r>
              <a:rPr lang="fr-FR" baseline="0" dirty="0" smtClean="0"/>
              <a:t> a aujourd’hui les moyens de se payer un attelage de 80 chevaux pour le prix de 10 mois de salaire.</a:t>
            </a:r>
          </a:p>
          <a:p>
            <a:r>
              <a:rPr lang="fr-FR" baseline="0" dirty="0" smtClean="0"/>
              <a:t>Aucun paysan du Moyen Age, même dans ses rêves les plus fous, n’aurait imaginé que chacun puisse disposer un jour d’un attelage de grand seigneur dans son arrière-cour. </a:t>
            </a:r>
          </a:p>
          <a:p>
            <a:endParaRPr lang="fr-FR" baseline="0" dirty="0" smtClean="0"/>
          </a:p>
          <a:p>
            <a:endParaRPr lang="fr-FR" dirty="0"/>
          </a:p>
        </p:txBody>
      </p:sp>
      <p:sp>
        <p:nvSpPr>
          <p:cNvPr id="4" name="Slide Number Placeholder 3"/>
          <p:cNvSpPr>
            <a:spLocks noGrp="1"/>
          </p:cNvSpPr>
          <p:nvPr>
            <p:ph type="sldNum" sz="quarter" idx="10"/>
          </p:nvPr>
        </p:nvSpPr>
        <p:spPr/>
        <p:txBody>
          <a:bodyPr/>
          <a:lstStyle/>
          <a:p>
            <a:fld id="{9CA6AADE-D20C-40BA-A3FB-C4A679BFE2E5}" type="slidenum">
              <a:rPr lang="fr-FR" smtClean="0"/>
              <a:pPr/>
              <a:t>4</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dirty="0" smtClean="0"/>
              <a:t>L’abondance</a:t>
            </a:r>
            <a:r>
              <a:rPr lang="fr-FR" baseline="0" dirty="0" smtClean="0"/>
              <a:t> énergétique s’est installée très rapidement: « flash » du preneur de drogue.</a:t>
            </a:r>
          </a:p>
          <a:p>
            <a:r>
              <a:rPr lang="fr-FR" baseline="0" dirty="0" smtClean="0"/>
              <a:t>1000 générations se sont succédé depuis l’homo sapiens il y a 20000 ans</a:t>
            </a:r>
          </a:p>
          <a:p>
            <a:r>
              <a:rPr lang="fr-FR" baseline="0" dirty="0" smtClean="0"/>
              <a:t>5 générations ont suffi pour faire passer l’homme à un stade de puissance matérielle inédite.</a:t>
            </a:r>
          </a:p>
          <a:p>
            <a:r>
              <a:rPr lang="fr-FR" dirty="0" smtClean="0"/>
              <a:t>L’abondance</a:t>
            </a:r>
            <a:r>
              <a:rPr lang="fr-FR" baseline="0" dirty="0" smtClean="0"/>
              <a:t> énergétique risque d’être très brève: nous vivons actuellement un feu d’artifice.</a:t>
            </a:r>
          </a:p>
          <a:p>
            <a:endParaRPr lang="fr-FR" baseline="0" dirty="0" smtClean="0"/>
          </a:p>
          <a:p>
            <a:r>
              <a:rPr lang="fr-FR" baseline="0" dirty="0" smtClean="0"/>
              <a:t>Usage prolongé de l’énergie fossile engendre des troubles graves: pénurie et changement climatique</a:t>
            </a:r>
          </a:p>
          <a:p>
            <a:r>
              <a:rPr lang="fr-FR" baseline="0" dirty="0" smtClean="0"/>
              <a:t>Abondance énergétique: explosion de la population, augmentation de l’espérance de vie</a:t>
            </a:r>
          </a:p>
          <a:p>
            <a:r>
              <a:rPr lang="fr-FR" baseline="0" dirty="0" smtClean="0"/>
              <a:t>Pénurie et changement climatique engendrent peut-être une évolution inverse: régression de la population, détérioration de la condition humaine.</a:t>
            </a:r>
          </a:p>
          <a:p>
            <a:r>
              <a:rPr lang="fr-FR" baseline="0" dirty="0" smtClean="0"/>
              <a:t>Trouble sanitaire majeur menace de faire des morts par dizaines de millions, beaucoup plus grave que problème des déchets radioactifs</a:t>
            </a:r>
            <a:endParaRPr lang="fr-FR" dirty="0"/>
          </a:p>
        </p:txBody>
      </p:sp>
      <p:sp>
        <p:nvSpPr>
          <p:cNvPr id="4" name="Slide Number Placeholder 3"/>
          <p:cNvSpPr>
            <a:spLocks noGrp="1"/>
          </p:cNvSpPr>
          <p:nvPr>
            <p:ph type="sldNum" sz="quarter" idx="10"/>
          </p:nvPr>
        </p:nvSpPr>
        <p:spPr/>
        <p:txBody>
          <a:bodyPr/>
          <a:lstStyle/>
          <a:p>
            <a:fld id="{9CA6AADE-D20C-40BA-A3FB-C4A679BFE2E5}" type="slidenum">
              <a:rPr lang="fr-FR" smtClean="0"/>
              <a:pPr/>
              <a:t>5</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dirty="0" smtClean="0"/>
              <a:t>Augmentation</a:t>
            </a:r>
            <a:r>
              <a:rPr lang="fr-FR" baseline="0" dirty="0" smtClean="0"/>
              <a:t> de la consommation d’énergie: augmentation des émissions de CO2: intensification de l’effet de serre: réchauffement global de la planète</a:t>
            </a:r>
          </a:p>
          <a:p>
            <a:r>
              <a:rPr lang="fr-FR" baseline="0" dirty="0" smtClean="0"/>
              <a:t>Réduire les émissions CO2 tout en consommant beaucoup d’énergie n’est pas impossible mais difficile à réaliser!</a:t>
            </a:r>
          </a:p>
          <a:p>
            <a:r>
              <a:rPr lang="fr-FR" baseline="0" dirty="0" smtClean="0"/>
              <a:t>Durée de vie du CO2 très grande: perturbation totalement irréversible à l’échelle d’une vie humaine</a:t>
            </a:r>
          </a:p>
          <a:p>
            <a:r>
              <a:rPr lang="fr-FR" baseline="0" dirty="0" smtClean="0"/>
              <a:t>Se priver de quelques produits ne suffit pas!</a:t>
            </a:r>
          </a:p>
          <a:p>
            <a:r>
              <a:rPr lang="fr-FR" baseline="0" dirty="0" smtClean="0"/>
              <a:t>Ce qui est en cause pour le climat, c’est manger, conduire, voyager, se chauffer et produire tout ce que nous mettons dans un caddie d’hypermarché!</a:t>
            </a:r>
          </a:p>
          <a:p>
            <a:r>
              <a:rPr lang="fr-FR" baseline="0" dirty="0" smtClean="0"/>
              <a:t>Echauffement du climat = </a:t>
            </a:r>
            <a:r>
              <a:rPr lang="fr-FR" baseline="0" dirty="0" err="1" smtClean="0"/>
              <a:t>rééllement</a:t>
            </a:r>
            <a:r>
              <a:rPr lang="fr-FR" baseline="0" dirty="0" smtClean="0"/>
              <a:t> un problème?</a:t>
            </a:r>
          </a:p>
          <a:p>
            <a:r>
              <a:rPr lang="fr-FR" baseline="0" dirty="0" smtClean="0"/>
              <a:t>1°C plus chaud = Terre il y 8000 ans</a:t>
            </a:r>
          </a:p>
          <a:p>
            <a:r>
              <a:rPr lang="fr-FR" baseline="0" dirty="0" smtClean="0"/>
              <a:t>Que serait la Terre avec 2</a:t>
            </a:r>
            <a:r>
              <a:rPr lang="fr-FR" baseline="30000" dirty="0" smtClean="0"/>
              <a:t>e</a:t>
            </a:r>
            <a:r>
              <a:rPr lang="fr-FR" baseline="0" dirty="0" smtClean="0"/>
              <a:t> à 3°C de plus?</a:t>
            </a:r>
          </a:p>
          <a:p>
            <a:r>
              <a:rPr lang="fr-FR" baseline="0" dirty="0" smtClean="0"/>
              <a:t>A la dernière ère glaciaire: 5°C plus froid. Augmentation de la température en 10 000 ans.</a:t>
            </a:r>
          </a:p>
          <a:p>
            <a:r>
              <a:rPr lang="fr-FR" baseline="0" dirty="0" smtClean="0"/>
              <a:t>Hausse de quelques degrés en 1 ou 2 siècles = cette évolution radicale permet-elle de conserver une humanité de quelques milliards d’hommes avec une </a:t>
            </a:r>
            <a:r>
              <a:rPr lang="fr-FR" baseline="0" dirty="0" err="1" smtClean="0"/>
              <a:t>espérence</a:t>
            </a:r>
            <a:r>
              <a:rPr lang="fr-FR" baseline="0" dirty="0" smtClean="0"/>
              <a:t> de vie de 50 à 60 ans?</a:t>
            </a:r>
          </a:p>
          <a:p>
            <a:r>
              <a:rPr lang="fr-FR" baseline="0" dirty="0" smtClean="0"/>
              <a:t>Chercher à connaître les conséquences exactes d’une telle élévation de température avant d’agir= perte de temps? Ce n’est pas parce qu’on ne sait pas exactement ce qui va se passer qu’on ne risque rien. Ou qu’on n’a pas encore vu de conséquences dramatiques, qu’on ne risque rien. Sinon fumer serait inoffensif puisque tous les fumeurs sont encore en vie! </a:t>
            </a:r>
          </a:p>
          <a:p>
            <a:endParaRPr lang="fr-FR" baseline="0" dirty="0" smtClean="0"/>
          </a:p>
          <a:p>
            <a:endParaRPr lang="fr-FR" dirty="0"/>
          </a:p>
        </p:txBody>
      </p:sp>
      <p:sp>
        <p:nvSpPr>
          <p:cNvPr id="4" name="Slide Number Placeholder 3"/>
          <p:cNvSpPr>
            <a:spLocks noGrp="1"/>
          </p:cNvSpPr>
          <p:nvPr>
            <p:ph type="sldNum" sz="quarter" idx="10"/>
          </p:nvPr>
        </p:nvSpPr>
        <p:spPr/>
        <p:txBody>
          <a:bodyPr/>
          <a:lstStyle/>
          <a:p>
            <a:fld id="{9CA6AADE-D20C-40BA-A3FB-C4A679BFE2E5}" type="slidenum">
              <a:rPr lang="fr-FR" smtClean="0"/>
              <a:pPr/>
              <a:t>6</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dirty="0" smtClean="0"/>
              <a:t>La consommation des énergies fossiles va passer par un maximum (pic) puis baisser</a:t>
            </a:r>
            <a:r>
              <a:rPr lang="fr-FR" baseline="0" dirty="0" smtClean="0"/>
              <a:t> </a:t>
            </a:r>
            <a:r>
              <a:rPr lang="fr-FR" baseline="0" dirty="0" err="1" smtClean="0"/>
              <a:t>inexorblement</a:t>
            </a:r>
            <a:r>
              <a:rPr lang="fr-FR" baseline="0" dirty="0" smtClean="0"/>
              <a:t> quoi que nous fassions!</a:t>
            </a:r>
          </a:p>
          <a:p>
            <a:r>
              <a:rPr lang="fr-FR" baseline="0" dirty="0" smtClean="0"/>
              <a:t>A quand le pic pétrolier? Estimation Shell: 2025. Total: 2020.</a:t>
            </a:r>
          </a:p>
          <a:p>
            <a:r>
              <a:rPr lang="fr-FR" baseline="0" dirty="0" smtClean="0"/>
              <a:t>Il faut tenir compte d’un accroissement de la consommation d’énergie primaire.</a:t>
            </a:r>
          </a:p>
          <a:p>
            <a:r>
              <a:rPr lang="fr-FR" baseline="0" dirty="0" smtClean="0"/>
              <a:t>Charbon et gaz peuvent être transformés en carburant liquide. Il faudrait construire des usines de liquéfaction dans les bassins charbonniers, des oléoducs etc.</a:t>
            </a:r>
          </a:p>
          <a:p>
            <a:r>
              <a:rPr lang="fr-FR" baseline="0" dirty="0" smtClean="0"/>
              <a:t>Fin de l’énergie fossile (pétrole + gaz + charbon) abondante à la fin du 21</a:t>
            </a:r>
            <a:r>
              <a:rPr lang="fr-FR" baseline="30000" dirty="0" smtClean="0"/>
              <a:t>e</a:t>
            </a:r>
            <a:r>
              <a:rPr lang="fr-FR" baseline="0" dirty="0" smtClean="0"/>
              <a:t> siècle + graves problèmes climatiques</a:t>
            </a:r>
          </a:p>
          <a:p>
            <a:endParaRPr lang="fr-FR" dirty="0"/>
          </a:p>
        </p:txBody>
      </p:sp>
      <p:sp>
        <p:nvSpPr>
          <p:cNvPr id="4" name="Slide Number Placeholder 3"/>
          <p:cNvSpPr>
            <a:spLocks noGrp="1"/>
          </p:cNvSpPr>
          <p:nvPr>
            <p:ph type="sldNum" sz="quarter" idx="10"/>
          </p:nvPr>
        </p:nvSpPr>
        <p:spPr/>
        <p:txBody>
          <a:bodyPr/>
          <a:lstStyle/>
          <a:p>
            <a:fld id="{9CA6AADE-D20C-40BA-A3FB-C4A679BFE2E5}" type="slidenum">
              <a:rPr lang="fr-FR" smtClean="0"/>
              <a:pPr/>
              <a:t>7</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FR" dirty="0"/>
          </a:p>
        </p:txBody>
      </p:sp>
      <p:sp>
        <p:nvSpPr>
          <p:cNvPr id="4" name="Slide Number Placeholder 3"/>
          <p:cNvSpPr>
            <a:spLocks noGrp="1"/>
          </p:cNvSpPr>
          <p:nvPr>
            <p:ph type="sldNum" sz="quarter" idx="10"/>
          </p:nvPr>
        </p:nvSpPr>
        <p:spPr/>
        <p:txBody>
          <a:bodyPr/>
          <a:lstStyle/>
          <a:p>
            <a:fld id="{9CA6AADE-D20C-40BA-A3FB-C4A679BFE2E5}" type="slidenum">
              <a:rPr lang="fr-FR" smtClean="0"/>
              <a:pPr/>
              <a:t>8</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dirty="0" smtClean="0"/>
              <a:t>Froide logique: décroissance de la</a:t>
            </a:r>
            <a:r>
              <a:rPr lang="fr-FR" baseline="0" dirty="0" smtClean="0"/>
              <a:t> consommation d’énergie, volontaire ou involontaire au 21</a:t>
            </a:r>
            <a:r>
              <a:rPr lang="fr-FR" baseline="30000" dirty="0" smtClean="0"/>
              <a:t>e</a:t>
            </a:r>
            <a:r>
              <a:rPr lang="fr-FR" baseline="0" dirty="0" smtClean="0"/>
              <a:t> siècle.</a:t>
            </a:r>
          </a:p>
          <a:p>
            <a:r>
              <a:rPr lang="fr-FR" baseline="0" dirty="0" smtClean="0"/>
              <a:t>Comparable au dilemme du fumeur: doit-il renoncer au plaisir immédiat et certain pour éviter des inconvénients futurs et seulement possibles? (Cancer du poumon, de la gorge, accidents vasculaires entraînant paralysies et amputations).</a:t>
            </a:r>
          </a:p>
          <a:p>
            <a:r>
              <a:rPr lang="fr-FR" baseline="0" dirty="0" smtClean="0"/>
              <a:t>Différence: Les inconvénients du fumeur sont observés chaque jour, alors que les conséquences planétaires ne peuvent pas l’être!</a:t>
            </a:r>
          </a:p>
          <a:p>
            <a:r>
              <a:rPr lang="fr-FR" baseline="0" dirty="0" smtClean="0"/>
              <a:t>Crises économiques et conflits humanitaires: barbarie pour tous, la mort de quelques-uns pour éviter la mort de tous!</a:t>
            </a:r>
          </a:p>
          <a:p>
            <a:r>
              <a:rPr lang="fr-FR" baseline="0" dirty="0" smtClean="0"/>
              <a:t>Commencer tout de suite la décroissance fossile de manière volontaire? Faudrait-il retourner à l’âge de bronze d’il y a 10 000 ans?</a:t>
            </a:r>
          </a:p>
          <a:p>
            <a:r>
              <a:rPr lang="fr-FR" baseline="0" dirty="0" smtClean="0"/>
              <a:t>Le montant de la facture sera différent selon qu’on la réclame dès maintenant, ou qu’on attendra de la recevoir plus tard, avec des </a:t>
            </a:r>
            <a:r>
              <a:rPr lang="fr-FR" baseline="0" dirty="0" err="1" smtClean="0"/>
              <a:t>intérets</a:t>
            </a:r>
            <a:r>
              <a:rPr lang="fr-FR" baseline="0" dirty="0" smtClean="0"/>
              <a:t> monstrueux!</a:t>
            </a:r>
          </a:p>
          <a:p>
            <a:endParaRPr lang="fr-FR" dirty="0"/>
          </a:p>
        </p:txBody>
      </p:sp>
      <p:sp>
        <p:nvSpPr>
          <p:cNvPr id="4" name="Slide Number Placeholder 3"/>
          <p:cNvSpPr>
            <a:spLocks noGrp="1"/>
          </p:cNvSpPr>
          <p:nvPr>
            <p:ph type="sldNum" sz="quarter" idx="10"/>
          </p:nvPr>
        </p:nvSpPr>
        <p:spPr/>
        <p:txBody>
          <a:bodyPr/>
          <a:lstStyle/>
          <a:p>
            <a:fld id="{9CA6AADE-D20C-40BA-A3FB-C4A679BFE2E5}" type="slidenum">
              <a:rPr lang="fr-FR" smtClean="0"/>
              <a:pPr/>
              <a:t>9</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r-F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fr-F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41C1D5E-A1FB-4D7F-81E0-19CCEB8A08B1}"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F5F1DE1-D809-4E4E-8ECC-9001FEA301F1}"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r-F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5ECDA60-5854-4F82-AE74-74DA151CDAAB}"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483F407-0085-4C48-B815-2AFB7BAFD2BF}"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F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8B7B3D6-3498-431A-AF6C-9F123D950641}"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F1ABB89-759D-4D48-891C-AFD375FDFAF6}"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r-F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EEFDAA58-64FA-4C07-8AD0-A2C399D7E9E1}"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F39C9963-4099-4EBF-A17B-5C81A1A986D7}"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A50681C1-7CC4-4D41-B576-A96BD7C5AB4F}"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F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64BADB8-0812-4BC1-BDE4-EFFCA3283BE4}"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830E94F-740A-4CFF-92DA-E474C3F6C12E}"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95D53328-BA24-44DF-90DC-9846E3CF4B7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hyperlink" Target="http://www.iea.or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tanken_gross"/>
          <p:cNvPicPr>
            <a:picLocks noChangeAspect="1" noChangeArrowheads="1"/>
          </p:cNvPicPr>
          <p:nvPr/>
        </p:nvPicPr>
        <p:blipFill>
          <a:blip r:embed="rId3" cstate="print"/>
          <a:srcRect/>
          <a:stretch>
            <a:fillRect/>
          </a:stretch>
        </p:blipFill>
        <p:spPr bwMode="auto">
          <a:xfrm>
            <a:off x="0" y="0"/>
            <a:ext cx="9144000" cy="6859588"/>
          </a:xfrm>
          <a:prstGeom prst="rect">
            <a:avLst/>
          </a:prstGeom>
          <a:solidFill>
            <a:schemeClr val="accent1">
              <a:alpha val="46001"/>
            </a:schemeClr>
          </a:solidFill>
        </p:spPr>
      </p:pic>
      <p:sp>
        <p:nvSpPr>
          <p:cNvPr id="3074" name="Rectangle 2"/>
          <p:cNvSpPr>
            <a:spLocks noGrp="1" noChangeArrowheads="1"/>
          </p:cNvSpPr>
          <p:nvPr>
            <p:ph type="title"/>
          </p:nvPr>
        </p:nvSpPr>
        <p:spPr>
          <a:xfrm>
            <a:off x="0" y="260350"/>
            <a:ext cx="9144000" cy="1143000"/>
          </a:xfrm>
        </p:spPr>
        <p:txBody>
          <a:bodyPr/>
          <a:lstStyle/>
          <a:p>
            <a:r>
              <a:rPr lang="fr-CH" sz="6000" b="1" u="sng" dirty="0">
                <a:solidFill>
                  <a:srgbClr val="FF3300"/>
                </a:solidFill>
                <a:effectLst>
                  <a:outerShdw blurRad="38100" dist="38100" dir="2700000" algn="tl">
                    <a:srgbClr val="C0C0C0"/>
                  </a:outerShdw>
                </a:effectLst>
                <a:latin typeface="Comic Sans MS" pitchFamily="66" charset="0"/>
              </a:rPr>
              <a:t>Le plein s’il vous plaît!</a:t>
            </a:r>
            <a:endParaRPr lang="en-US" sz="6000" b="1" u="sng" dirty="0">
              <a:solidFill>
                <a:srgbClr val="FF3300"/>
              </a:solidFill>
              <a:effectLst>
                <a:outerShdw blurRad="38100" dist="38100" dir="2700000" algn="tl">
                  <a:srgbClr val="C0C0C0"/>
                </a:outerShdw>
              </a:effectLst>
              <a:latin typeface="Comic Sans MS" pitchFamily="66" charset="0"/>
            </a:endParaRPr>
          </a:p>
        </p:txBody>
      </p:sp>
      <p:sp>
        <p:nvSpPr>
          <p:cNvPr id="3079" name="Rectangle 7"/>
          <p:cNvSpPr>
            <a:spLocks noChangeArrowheads="1"/>
          </p:cNvSpPr>
          <p:nvPr/>
        </p:nvSpPr>
        <p:spPr bwMode="auto">
          <a:xfrm>
            <a:off x="161925" y="1700213"/>
            <a:ext cx="8820150" cy="701675"/>
          </a:xfrm>
          <a:prstGeom prst="rect">
            <a:avLst/>
          </a:prstGeom>
          <a:solidFill>
            <a:schemeClr val="accent1"/>
          </a:solidFill>
          <a:ln w="9525">
            <a:noFill/>
            <a:miter lim="800000"/>
            <a:headEnd/>
            <a:tailEnd/>
          </a:ln>
          <a:effectLst/>
        </p:spPr>
        <p:txBody>
          <a:bodyPr>
            <a:spAutoFit/>
          </a:bodyPr>
          <a:lstStyle/>
          <a:p>
            <a:pPr marL="342900" indent="-342900">
              <a:spcBef>
                <a:spcPct val="20000"/>
              </a:spcBef>
            </a:pPr>
            <a:r>
              <a:rPr lang="fr-CH" sz="4000" b="1">
                <a:effectLst>
                  <a:outerShdw blurRad="38100" dist="38100" dir="2700000" algn="tl">
                    <a:srgbClr val="FFFFFF"/>
                  </a:outerShdw>
                </a:effectLst>
              </a:rPr>
              <a:t>L’énergie abondante et bon marché</a:t>
            </a:r>
          </a:p>
        </p:txBody>
      </p:sp>
      <p:sp>
        <p:nvSpPr>
          <p:cNvPr id="3080" name="Rectangle 8"/>
          <p:cNvSpPr>
            <a:spLocks noChangeArrowheads="1"/>
          </p:cNvSpPr>
          <p:nvPr/>
        </p:nvSpPr>
        <p:spPr bwMode="auto">
          <a:xfrm>
            <a:off x="593725" y="3078163"/>
            <a:ext cx="7956550" cy="701675"/>
          </a:xfrm>
          <a:prstGeom prst="rect">
            <a:avLst/>
          </a:prstGeom>
          <a:solidFill>
            <a:schemeClr val="accent1"/>
          </a:solidFill>
          <a:ln w="9525">
            <a:noFill/>
            <a:miter lim="800000"/>
            <a:headEnd/>
            <a:tailEnd/>
          </a:ln>
          <a:effectLst/>
        </p:spPr>
        <p:txBody>
          <a:bodyPr>
            <a:spAutoFit/>
          </a:bodyPr>
          <a:lstStyle/>
          <a:p>
            <a:pPr marL="342900" indent="-342900">
              <a:spcBef>
                <a:spcPct val="20000"/>
              </a:spcBef>
            </a:pPr>
            <a:r>
              <a:rPr lang="fr-CH" sz="4000" b="1">
                <a:effectLst>
                  <a:outerShdw blurRad="38100" dist="38100" dir="2700000" algn="tl">
                    <a:srgbClr val="FFFFFF"/>
                  </a:outerShdw>
                </a:effectLst>
              </a:rPr>
              <a:t>De faibles réactions climatiques</a:t>
            </a:r>
          </a:p>
        </p:txBody>
      </p:sp>
      <p:sp>
        <p:nvSpPr>
          <p:cNvPr id="3081" name="Rectangle 9"/>
          <p:cNvSpPr>
            <a:spLocks noChangeArrowheads="1"/>
          </p:cNvSpPr>
          <p:nvPr/>
        </p:nvSpPr>
        <p:spPr bwMode="auto">
          <a:xfrm>
            <a:off x="2051050" y="4437063"/>
            <a:ext cx="5041900" cy="701675"/>
          </a:xfrm>
          <a:prstGeom prst="rect">
            <a:avLst/>
          </a:prstGeom>
          <a:solidFill>
            <a:schemeClr val="accent1"/>
          </a:solidFill>
          <a:ln w="9525">
            <a:noFill/>
            <a:miter lim="800000"/>
            <a:headEnd/>
            <a:tailEnd/>
          </a:ln>
          <a:effectLst/>
        </p:spPr>
        <p:txBody>
          <a:bodyPr>
            <a:spAutoFit/>
          </a:bodyPr>
          <a:lstStyle/>
          <a:p>
            <a:pPr marL="342900" indent="-342900" algn="ctr">
              <a:spcBef>
                <a:spcPct val="20000"/>
              </a:spcBef>
            </a:pPr>
            <a:r>
              <a:rPr lang="fr-CH" sz="4000" b="1">
                <a:effectLst>
                  <a:outerShdw blurRad="38100" dist="38100" dir="2700000" algn="tl">
                    <a:srgbClr val="FFFFFF"/>
                  </a:outerShdw>
                </a:effectLst>
              </a:rPr>
              <a:t>Une double illusion</a:t>
            </a:r>
          </a:p>
        </p:txBody>
      </p:sp>
      <p:sp>
        <p:nvSpPr>
          <p:cNvPr id="3085" name="Rectangle 13"/>
          <p:cNvSpPr>
            <a:spLocks noChangeArrowheads="1"/>
          </p:cNvSpPr>
          <p:nvPr/>
        </p:nvSpPr>
        <p:spPr bwMode="auto">
          <a:xfrm>
            <a:off x="1366838" y="5734050"/>
            <a:ext cx="6408737" cy="701675"/>
          </a:xfrm>
          <a:prstGeom prst="rect">
            <a:avLst/>
          </a:prstGeom>
          <a:solidFill>
            <a:schemeClr val="accent1"/>
          </a:solidFill>
          <a:ln w="9525">
            <a:noFill/>
            <a:miter lim="800000"/>
            <a:headEnd/>
            <a:tailEnd/>
          </a:ln>
          <a:effectLst/>
        </p:spPr>
        <p:txBody>
          <a:bodyPr>
            <a:spAutoFit/>
          </a:bodyPr>
          <a:lstStyle/>
          <a:p>
            <a:pPr marL="342900" indent="-342900">
              <a:spcBef>
                <a:spcPct val="20000"/>
              </a:spcBef>
            </a:pPr>
            <a:r>
              <a:rPr lang="fr-CH" sz="4000" b="1">
                <a:effectLst>
                  <a:outerShdw blurRad="38100" dist="38100" dir="2700000" algn="tl">
                    <a:srgbClr val="FFFFFF"/>
                  </a:outerShdw>
                </a:effectLst>
              </a:rPr>
              <a:t>Une fuite devant la réalité</a:t>
            </a:r>
          </a:p>
        </p:txBody>
      </p:sp>
      <p:pic>
        <p:nvPicPr>
          <p:cNvPr id="9" name="Picture 8" descr="petrole-prix-baril-long.jpg"/>
          <p:cNvPicPr>
            <a:picLocks noChangeAspect="1"/>
          </p:cNvPicPr>
          <p:nvPr/>
        </p:nvPicPr>
        <p:blipFill>
          <a:blip r:embed="rId4" cstate="print"/>
          <a:stretch>
            <a:fillRect/>
          </a:stretch>
        </p:blipFill>
        <p:spPr>
          <a:xfrm>
            <a:off x="0" y="222662"/>
            <a:ext cx="9144000" cy="64126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9"/>
                                        </p:tgtEl>
                                        <p:attrNameLst>
                                          <p:attrName>style.visibility</p:attrName>
                                        </p:attrNameLst>
                                      </p:cBhvr>
                                      <p:to>
                                        <p:strVal val="visible"/>
                                      </p:to>
                                    </p:set>
                                    <p:animEffect transition="in" filter="fade">
                                      <p:cBhvr>
                                        <p:cTn id="7" dur="1000"/>
                                        <p:tgtEl>
                                          <p:spTgt spid="30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1000"/>
                                        <p:tgtEl>
                                          <p:spTgt spid="9"/>
                                        </p:tgtEl>
                                      </p:cBhvr>
                                    </p:animEffect>
                                    <p:set>
                                      <p:cBhvr>
                                        <p:cTn id="17" dur="1" fill="hold">
                                          <p:stCondLst>
                                            <p:cond delay="9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80"/>
                                        </p:tgtEl>
                                        <p:attrNameLst>
                                          <p:attrName>style.visibility</p:attrName>
                                        </p:attrNameLst>
                                      </p:cBhvr>
                                      <p:to>
                                        <p:strVal val="visible"/>
                                      </p:to>
                                    </p:set>
                                    <p:animEffect transition="in" filter="fade">
                                      <p:cBhvr>
                                        <p:cTn id="22" dur="1000"/>
                                        <p:tgtEl>
                                          <p:spTgt spid="308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81"/>
                                        </p:tgtEl>
                                        <p:attrNameLst>
                                          <p:attrName>style.visibility</p:attrName>
                                        </p:attrNameLst>
                                      </p:cBhvr>
                                      <p:to>
                                        <p:strVal val="visible"/>
                                      </p:to>
                                    </p:set>
                                    <p:animEffect transition="in" filter="fade">
                                      <p:cBhvr>
                                        <p:cTn id="27" dur="1000"/>
                                        <p:tgtEl>
                                          <p:spTgt spid="308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85"/>
                                        </p:tgtEl>
                                        <p:attrNameLst>
                                          <p:attrName>style.visibility</p:attrName>
                                        </p:attrNameLst>
                                      </p:cBhvr>
                                      <p:to>
                                        <p:strVal val="visible"/>
                                      </p:to>
                                    </p:set>
                                    <p:animEffect transition="in" filter="fade">
                                      <p:cBhvr>
                                        <p:cTn id="32" dur="1000"/>
                                        <p:tgtEl>
                                          <p:spTgt spid="3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animBg="1"/>
      <p:bldP spid="3081" grpId="0" animBg="1"/>
      <p:bldP spid="308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1619672" y="2705725"/>
            <a:ext cx="5904656" cy="1446550"/>
          </a:xfrm>
          <a:prstGeom prst="rect">
            <a:avLst/>
          </a:prstGeom>
          <a:solidFill>
            <a:schemeClr val="accent1"/>
          </a:solidFill>
          <a:ln w="9525">
            <a:noFill/>
            <a:miter lim="800000"/>
            <a:headEnd/>
            <a:tailEnd/>
          </a:ln>
          <a:effectLst/>
        </p:spPr>
        <p:txBody>
          <a:bodyPr wrap="square">
            <a:spAutoFit/>
          </a:bodyPr>
          <a:lstStyle/>
          <a:p>
            <a:pPr marL="342900" indent="-342900" algn="ctr">
              <a:spcBef>
                <a:spcPct val="20000"/>
              </a:spcBef>
            </a:pPr>
            <a:r>
              <a:rPr lang="fr-CH" sz="4000" b="1" dirty="0" smtClean="0">
                <a:effectLst>
                  <a:outerShdw blurRad="38100" dist="38100" dir="2700000" algn="tl">
                    <a:srgbClr val="FFFFFF"/>
                  </a:outerShdw>
                </a:effectLst>
                <a:latin typeface="+mj-lt"/>
              </a:rPr>
              <a:t>Le débat est ouvert.</a:t>
            </a:r>
          </a:p>
          <a:p>
            <a:pPr marL="342900" indent="-342900" algn="ctr">
              <a:spcBef>
                <a:spcPct val="20000"/>
              </a:spcBef>
            </a:pPr>
            <a:r>
              <a:rPr lang="fr-CH" sz="4000" b="1" dirty="0" smtClean="0">
                <a:effectLst>
                  <a:outerShdw blurRad="38100" dist="38100" dir="2700000" algn="tl">
                    <a:srgbClr val="FFFFFF"/>
                  </a:outerShdw>
                </a:effectLst>
                <a:latin typeface="+mj-lt"/>
              </a:rPr>
              <a:t>Bon </a:t>
            </a:r>
            <a:r>
              <a:rPr lang="fr-CH" sz="4000" b="1" dirty="0">
                <a:effectLst>
                  <a:outerShdw blurRad="38100" dist="38100" dir="2700000" algn="tl">
                    <a:srgbClr val="FFFFFF"/>
                  </a:outerShdw>
                </a:effectLst>
                <a:latin typeface="+mj-lt"/>
              </a:rPr>
              <a:t>courage!</a:t>
            </a:r>
          </a:p>
        </p:txBody>
      </p:sp>
      <p:sp>
        <p:nvSpPr>
          <p:cNvPr id="4" name="Rectangle 9"/>
          <p:cNvSpPr>
            <a:spLocks noChangeArrowheads="1"/>
          </p:cNvSpPr>
          <p:nvPr/>
        </p:nvSpPr>
        <p:spPr bwMode="auto">
          <a:xfrm>
            <a:off x="98035" y="91708"/>
            <a:ext cx="8913017" cy="830997"/>
          </a:xfrm>
          <a:prstGeom prst="rect">
            <a:avLst/>
          </a:prstGeom>
          <a:solidFill>
            <a:schemeClr val="accent1"/>
          </a:solidFill>
          <a:ln w="9525">
            <a:noFill/>
            <a:miter lim="800000"/>
            <a:headEnd/>
            <a:tailEnd/>
          </a:ln>
          <a:effectLst/>
        </p:spPr>
        <p:txBody>
          <a:bodyPr wrap="none" anchor="ctr">
            <a:spAutoFit/>
          </a:bodyPr>
          <a:lstStyle/>
          <a:p>
            <a:pPr algn="ctr"/>
            <a:r>
              <a:rPr lang="fr-CH" sz="4800" b="1" u="sng" dirty="0" smtClean="0">
                <a:solidFill>
                  <a:srgbClr val="FF0000"/>
                </a:solidFill>
                <a:effectLst>
                  <a:outerShdw blurRad="38100" dist="38100" dir="2700000" algn="tl">
                    <a:srgbClr val="000000">
                      <a:alpha val="43137"/>
                    </a:srgbClr>
                  </a:outerShdw>
                </a:effectLst>
                <a:latin typeface="Comic Sans MS" pitchFamily="66" charset="0"/>
              </a:rPr>
              <a:t>Comment sortir de l’impasse?</a:t>
            </a:r>
            <a:endParaRPr lang="en-US" sz="4800" b="1" u="sng" dirty="0">
              <a:solidFill>
                <a:srgbClr val="FF0000"/>
              </a:solidFill>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
          <p:cNvSpPr>
            <a:spLocks noChangeArrowheads="1"/>
          </p:cNvSpPr>
          <p:nvPr/>
        </p:nvSpPr>
        <p:spPr bwMode="auto">
          <a:xfrm>
            <a:off x="395536" y="2053239"/>
            <a:ext cx="8352928" cy="2751522"/>
          </a:xfrm>
          <a:prstGeom prst="rect">
            <a:avLst/>
          </a:prstGeom>
          <a:solidFill>
            <a:schemeClr val="accent6">
              <a:lumMod val="60000"/>
              <a:lumOff val="40000"/>
            </a:schemeClr>
          </a:solidFill>
          <a:ln w="9525">
            <a:noFill/>
            <a:miter lim="800000"/>
            <a:headEnd/>
            <a:tailEnd/>
          </a:ln>
          <a:effectLst/>
        </p:spPr>
        <p:txBody>
          <a:bodyPr wrap="square">
            <a:spAutoFit/>
          </a:bodyPr>
          <a:lstStyle/>
          <a:p>
            <a:pPr marL="342900" indent="-342900" algn="ctr">
              <a:spcBef>
                <a:spcPct val="20000"/>
              </a:spcBef>
            </a:pPr>
            <a:r>
              <a:rPr lang="fr-CH" sz="5400" b="1" dirty="0" smtClean="0">
                <a:effectLst>
                  <a:outerShdw blurRad="38100" dist="38100" dir="2700000" algn="tl">
                    <a:srgbClr val="FFFFFF"/>
                  </a:outerShdw>
                </a:effectLst>
              </a:rPr>
              <a:t>La solution pourrait-être:</a:t>
            </a:r>
          </a:p>
          <a:p>
            <a:pPr algn="ctr">
              <a:spcBef>
                <a:spcPct val="20000"/>
              </a:spcBef>
            </a:pPr>
            <a:r>
              <a:rPr lang="fr-CH" sz="5400" b="1" dirty="0" smtClean="0">
                <a:effectLst>
                  <a:outerShdw blurRad="38100" dist="38100" dir="2700000" algn="tl">
                    <a:srgbClr val="FFFFFF"/>
                  </a:outerShdw>
                </a:effectLst>
              </a:rPr>
              <a:t>Payer l’énergie à son vrai prix!</a:t>
            </a:r>
            <a:endParaRPr lang="fr-CH" sz="5400" b="1" dirty="0">
              <a:effectLst>
                <a:outerShdw blurRad="38100" dist="38100" dir="2700000" algn="tl">
                  <a:srgbClr val="FFFFFF"/>
                </a:outerShdw>
              </a:effectLst>
            </a:endParaRPr>
          </a:p>
        </p:txBody>
      </p:sp>
      <p:sp>
        <p:nvSpPr>
          <p:cNvPr id="3" name="Rectangle 9"/>
          <p:cNvSpPr>
            <a:spLocks noChangeArrowheads="1"/>
          </p:cNvSpPr>
          <p:nvPr/>
        </p:nvSpPr>
        <p:spPr bwMode="auto">
          <a:xfrm>
            <a:off x="98035" y="91708"/>
            <a:ext cx="8913017" cy="830997"/>
          </a:xfrm>
          <a:prstGeom prst="rect">
            <a:avLst/>
          </a:prstGeom>
          <a:solidFill>
            <a:schemeClr val="accent1"/>
          </a:solidFill>
          <a:ln w="9525">
            <a:noFill/>
            <a:miter lim="800000"/>
            <a:headEnd/>
            <a:tailEnd/>
          </a:ln>
          <a:effectLst/>
        </p:spPr>
        <p:txBody>
          <a:bodyPr wrap="none" anchor="ctr">
            <a:spAutoFit/>
          </a:bodyPr>
          <a:lstStyle/>
          <a:p>
            <a:pPr algn="ctr"/>
            <a:r>
              <a:rPr lang="fr-CH" sz="4800" b="1" u="sng" dirty="0" smtClean="0">
                <a:solidFill>
                  <a:srgbClr val="FF0000"/>
                </a:solidFill>
                <a:effectLst>
                  <a:outerShdw blurRad="38100" dist="38100" dir="2700000" algn="tl">
                    <a:srgbClr val="000000">
                      <a:alpha val="43137"/>
                    </a:srgbClr>
                  </a:outerShdw>
                </a:effectLst>
                <a:latin typeface="Comic Sans MS" pitchFamily="66" charset="0"/>
              </a:rPr>
              <a:t>Comment sortir de l’impasse?</a:t>
            </a:r>
            <a:endParaRPr lang="en-US" sz="4800" b="1" u="sng" dirty="0">
              <a:solidFill>
                <a:srgbClr val="FF0000"/>
              </a:solidFill>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4" name="Picture 8" descr="drogue 2"/>
          <p:cNvPicPr>
            <a:picLocks noChangeAspect="1" noChangeArrowheads="1"/>
          </p:cNvPicPr>
          <p:nvPr/>
        </p:nvPicPr>
        <p:blipFill>
          <a:blip r:embed="rId3" cstate="print"/>
          <a:srcRect/>
          <a:stretch>
            <a:fillRect/>
          </a:stretch>
        </p:blipFill>
        <p:spPr bwMode="auto">
          <a:xfrm>
            <a:off x="0" y="0"/>
            <a:ext cx="6251575" cy="4179888"/>
          </a:xfrm>
          <a:prstGeom prst="rect">
            <a:avLst/>
          </a:prstGeom>
          <a:noFill/>
        </p:spPr>
      </p:pic>
      <p:pic>
        <p:nvPicPr>
          <p:cNvPr id="4105" name="Picture 9" descr="490475765"/>
          <p:cNvPicPr>
            <a:picLocks noChangeAspect="1" noChangeArrowheads="1"/>
          </p:cNvPicPr>
          <p:nvPr/>
        </p:nvPicPr>
        <p:blipFill>
          <a:blip r:embed="rId4" cstate="print"/>
          <a:srcRect/>
          <a:stretch>
            <a:fillRect/>
          </a:stretch>
        </p:blipFill>
        <p:spPr bwMode="auto">
          <a:xfrm>
            <a:off x="3924300" y="4537075"/>
            <a:ext cx="2571750" cy="2320925"/>
          </a:xfrm>
          <a:prstGeom prst="rect">
            <a:avLst/>
          </a:prstGeom>
          <a:noFill/>
        </p:spPr>
      </p:pic>
      <p:pic>
        <p:nvPicPr>
          <p:cNvPr id="4107" name="Picture 11" descr="drogues"/>
          <p:cNvPicPr>
            <a:picLocks noChangeAspect="1" noChangeArrowheads="1"/>
          </p:cNvPicPr>
          <p:nvPr/>
        </p:nvPicPr>
        <p:blipFill>
          <a:blip r:embed="rId5" cstate="print"/>
          <a:srcRect/>
          <a:stretch>
            <a:fillRect/>
          </a:stretch>
        </p:blipFill>
        <p:spPr bwMode="auto">
          <a:xfrm>
            <a:off x="6300788" y="1412875"/>
            <a:ext cx="2679700" cy="2679700"/>
          </a:xfrm>
          <a:prstGeom prst="rect">
            <a:avLst/>
          </a:prstGeom>
          <a:noFill/>
        </p:spPr>
      </p:pic>
      <p:pic>
        <p:nvPicPr>
          <p:cNvPr id="4108" name="Picture 12" descr="gfx-7159098-grind-house-MBQF,templateId=renderScaled,property=Bild,width=263"/>
          <p:cNvPicPr>
            <a:picLocks noChangeAspect="1" noChangeArrowheads="1"/>
          </p:cNvPicPr>
          <p:nvPr/>
        </p:nvPicPr>
        <p:blipFill>
          <a:blip r:embed="rId6" cstate="print"/>
          <a:srcRect/>
          <a:stretch>
            <a:fillRect/>
          </a:stretch>
        </p:blipFill>
        <p:spPr bwMode="auto">
          <a:xfrm>
            <a:off x="6011863" y="4117975"/>
            <a:ext cx="3132137" cy="2740025"/>
          </a:xfrm>
          <a:prstGeom prst="rect">
            <a:avLst/>
          </a:prstGeom>
          <a:noFill/>
        </p:spPr>
      </p:pic>
      <p:pic>
        <p:nvPicPr>
          <p:cNvPr id="4109" name="Picture 13" descr="Alkohol_DW_Hamburg__278683g"/>
          <p:cNvPicPr>
            <a:picLocks noChangeAspect="1" noChangeArrowheads="1"/>
          </p:cNvPicPr>
          <p:nvPr/>
        </p:nvPicPr>
        <p:blipFill>
          <a:blip r:embed="rId7" cstate="print"/>
          <a:srcRect/>
          <a:stretch>
            <a:fillRect/>
          </a:stretch>
        </p:blipFill>
        <p:spPr bwMode="auto">
          <a:xfrm>
            <a:off x="0" y="4064000"/>
            <a:ext cx="4187825" cy="2794000"/>
          </a:xfrm>
          <a:prstGeom prst="rect">
            <a:avLst/>
          </a:prstGeom>
          <a:noFill/>
        </p:spPr>
      </p:pic>
      <p:sp>
        <p:nvSpPr>
          <p:cNvPr id="4098" name="Rectangle 2"/>
          <p:cNvSpPr>
            <a:spLocks noGrp="1" noChangeArrowheads="1"/>
          </p:cNvSpPr>
          <p:nvPr>
            <p:ph type="title"/>
          </p:nvPr>
        </p:nvSpPr>
        <p:spPr>
          <a:xfrm>
            <a:off x="0" y="274638"/>
            <a:ext cx="9144000" cy="1143000"/>
          </a:xfrm>
          <a:solidFill>
            <a:schemeClr val="accent1"/>
          </a:solidFill>
        </p:spPr>
        <p:txBody>
          <a:bodyPr/>
          <a:lstStyle/>
          <a:p>
            <a:r>
              <a:rPr lang="fr-CH" sz="6000" b="1" u="sng" dirty="0">
                <a:solidFill>
                  <a:srgbClr val="FF3300"/>
                </a:solidFill>
                <a:effectLst>
                  <a:outerShdw blurRad="38100" dist="38100" dir="2700000" algn="tl">
                    <a:srgbClr val="000000"/>
                  </a:outerShdw>
                </a:effectLst>
                <a:latin typeface="Comic Sans MS" pitchFamily="66" charset="0"/>
              </a:rPr>
              <a:t>Une bande de drogués</a:t>
            </a:r>
            <a:endParaRPr lang="en-US" sz="6000" b="1" u="sng" dirty="0">
              <a:solidFill>
                <a:srgbClr val="FF3300"/>
              </a:solidFill>
              <a:effectLst>
                <a:outerShdw blurRad="38100" dist="38100" dir="2700000" algn="tl">
                  <a:srgbClr val="000000"/>
                </a:outerShdw>
              </a:effectLst>
              <a:latin typeface="Comic Sans MS" pitchFamily="66" charset="0"/>
            </a:endParaRPr>
          </a:p>
        </p:txBody>
      </p:sp>
      <p:sp>
        <p:nvSpPr>
          <p:cNvPr id="4112" name="Rectangle 16"/>
          <p:cNvSpPr>
            <a:spLocks noChangeArrowheads="1"/>
          </p:cNvSpPr>
          <p:nvPr/>
        </p:nvSpPr>
        <p:spPr bwMode="auto">
          <a:xfrm>
            <a:off x="530225" y="2060575"/>
            <a:ext cx="8081963" cy="701675"/>
          </a:xfrm>
          <a:prstGeom prst="rect">
            <a:avLst/>
          </a:prstGeom>
          <a:solidFill>
            <a:schemeClr val="accent1"/>
          </a:solidFill>
          <a:ln w="9525">
            <a:noFill/>
            <a:miter lim="800000"/>
            <a:headEnd/>
            <a:tailEnd/>
          </a:ln>
          <a:effectLst/>
        </p:spPr>
        <p:txBody>
          <a:bodyPr>
            <a:spAutoFit/>
          </a:bodyPr>
          <a:lstStyle/>
          <a:p>
            <a:pPr marL="342900" indent="-342900" algn="ctr">
              <a:spcBef>
                <a:spcPct val="20000"/>
              </a:spcBef>
            </a:pPr>
            <a:r>
              <a:rPr lang="fr-CH" sz="4000" b="1">
                <a:effectLst>
                  <a:outerShdw blurRad="38100" dist="38100" dir="2700000" algn="tl">
                    <a:srgbClr val="FFFFFF"/>
                  </a:outerShdw>
                </a:effectLst>
              </a:rPr>
              <a:t>Effet anti-douleur et euphorisant</a:t>
            </a:r>
          </a:p>
        </p:txBody>
      </p:sp>
      <p:sp>
        <p:nvSpPr>
          <p:cNvPr id="4113" name="Rectangle 17"/>
          <p:cNvSpPr>
            <a:spLocks noChangeArrowheads="1"/>
          </p:cNvSpPr>
          <p:nvPr/>
        </p:nvSpPr>
        <p:spPr bwMode="auto">
          <a:xfrm>
            <a:off x="2914650" y="3429000"/>
            <a:ext cx="3313113" cy="701675"/>
          </a:xfrm>
          <a:prstGeom prst="rect">
            <a:avLst/>
          </a:prstGeom>
          <a:solidFill>
            <a:schemeClr val="accent1"/>
          </a:solidFill>
          <a:ln w="9525">
            <a:noFill/>
            <a:miter lim="800000"/>
            <a:headEnd/>
            <a:tailEnd/>
          </a:ln>
          <a:effectLst/>
        </p:spPr>
        <p:txBody>
          <a:bodyPr>
            <a:spAutoFit/>
          </a:bodyPr>
          <a:lstStyle/>
          <a:p>
            <a:pPr marL="342900" indent="-342900" algn="ctr">
              <a:spcBef>
                <a:spcPct val="20000"/>
              </a:spcBef>
            </a:pPr>
            <a:r>
              <a:rPr lang="fr-CH" sz="4000" b="1">
                <a:effectLst>
                  <a:outerShdw blurRad="38100" dist="38100" dir="2700000" algn="tl">
                    <a:srgbClr val="FFFFFF"/>
                  </a:outerShdw>
                </a:effectLst>
              </a:rPr>
              <a:t>Dépendance</a:t>
            </a:r>
          </a:p>
        </p:txBody>
      </p:sp>
      <p:sp>
        <p:nvSpPr>
          <p:cNvPr id="4116" name="Rectangle 20"/>
          <p:cNvSpPr>
            <a:spLocks noChangeArrowheads="1"/>
          </p:cNvSpPr>
          <p:nvPr/>
        </p:nvSpPr>
        <p:spPr bwMode="auto">
          <a:xfrm>
            <a:off x="2424113" y="4797425"/>
            <a:ext cx="4294187" cy="701675"/>
          </a:xfrm>
          <a:prstGeom prst="rect">
            <a:avLst/>
          </a:prstGeom>
          <a:solidFill>
            <a:schemeClr val="accent1"/>
          </a:solidFill>
          <a:ln w="9525">
            <a:noFill/>
            <a:miter lim="800000"/>
            <a:headEnd/>
            <a:tailEnd/>
          </a:ln>
          <a:effectLst/>
        </p:spPr>
        <p:txBody>
          <a:bodyPr>
            <a:spAutoFit/>
          </a:bodyPr>
          <a:lstStyle/>
          <a:p>
            <a:pPr marL="342900" indent="-342900" algn="ctr">
              <a:spcBef>
                <a:spcPct val="20000"/>
              </a:spcBef>
            </a:pPr>
            <a:r>
              <a:rPr lang="fr-CH" sz="4000" b="1">
                <a:effectLst>
                  <a:outerShdw blurRad="38100" dist="38100" dir="2700000" algn="tl">
                    <a:srgbClr val="FFFFFF"/>
                  </a:outerShdw>
                </a:effectLst>
              </a:rPr>
              <a:t>Troubles graves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12"/>
                                        </p:tgtEl>
                                        <p:attrNameLst>
                                          <p:attrName>style.visibility</p:attrName>
                                        </p:attrNameLst>
                                      </p:cBhvr>
                                      <p:to>
                                        <p:strVal val="visible"/>
                                      </p:to>
                                    </p:set>
                                    <p:animEffect transition="in" filter="fade">
                                      <p:cBhvr>
                                        <p:cTn id="7" dur="2000"/>
                                        <p:tgtEl>
                                          <p:spTgt spid="41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113"/>
                                        </p:tgtEl>
                                        <p:attrNameLst>
                                          <p:attrName>style.visibility</p:attrName>
                                        </p:attrNameLst>
                                      </p:cBhvr>
                                      <p:to>
                                        <p:strVal val="visible"/>
                                      </p:to>
                                    </p:set>
                                    <p:animEffect transition="in" filter="fade">
                                      <p:cBhvr>
                                        <p:cTn id="12" dur="2000"/>
                                        <p:tgtEl>
                                          <p:spTgt spid="41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116"/>
                                        </p:tgtEl>
                                        <p:attrNameLst>
                                          <p:attrName>style.visibility</p:attrName>
                                        </p:attrNameLst>
                                      </p:cBhvr>
                                      <p:to>
                                        <p:strVal val="visible"/>
                                      </p:to>
                                    </p:set>
                                    <p:animEffect transition="in" filter="fade">
                                      <p:cBhvr>
                                        <p:cTn id="17" dur="2000"/>
                                        <p:tgtEl>
                                          <p:spTgt spid="4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2" grpId="0" animBg="1"/>
      <p:bldP spid="4113" grpId="0" animBg="1"/>
      <p:bldP spid="41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2" name="Rectangle 14"/>
          <p:cNvSpPr>
            <a:spLocks noChangeArrowheads="1"/>
          </p:cNvSpPr>
          <p:nvPr/>
        </p:nvSpPr>
        <p:spPr bwMode="auto">
          <a:xfrm>
            <a:off x="161925" y="1700213"/>
            <a:ext cx="8820150" cy="4647426"/>
          </a:xfrm>
          <a:prstGeom prst="rect">
            <a:avLst/>
          </a:prstGeom>
          <a:solidFill>
            <a:schemeClr val="accent1"/>
          </a:solidFill>
          <a:ln w="9525">
            <a:noFill/>
            <a:miter lim="800000"/>
            <a:headEnd/>
            <a:tailEnd/>
          </a:ln>
          <a:effectLst/>
        </p:spPr>
        <p:txBody>
          <a:bodyPr>
            <a:spAutoFit/>
          </a:bodyPr>
          <a:lstStyle/>
          <a:p>
            <a:pPr algn="ctr">
              <a:spcBef>
                <a:spcPct val="20000"/>
              </a:spcBef>
            </a:pPr>
            <a:r>
              <a:rPr lang="fr-CH" sz="4000" b="1" dirty="0">
                <a:effectLst>
                  <a:outerShdw blurRad="38100" dist="38100" dir="2700000" algn="tl">
                    <a:srgbClr val="FFFFFF"/>
                  </a:outerShdw>
                </a:effectLst>
              </a:rPr>
              <a:t>Il y a moins de différences entre le mode de vie</a:t>
            </a:r>
            <a:r>
              <a:rPr lang="fr-CH" sz="4000" b="1" dirty="0">
                <a:solidFill>
                  <a:srgbClr val="FF3300"/>
                </a:solidFill>
                <a:effectLst>
                  <a:outerShdw blurRad="38100" dist="38100" dir="2700000" algn="tl">
                    <a:srgbClr val="000000"/>
                  </a:outerShdw>
                </a:effectLst>
              </a:rPr>
              <a:t> </a:t>
            </a:r>
          </a:p>
          <a:p>
            <a:pPr algn="ctr">
              <a:spcBef>
                <a:spcPct val="20000"/>
              </a:spcBef>
            </a:pPr>
            <a:r>
              <a:rPr lang="fr-CH" sz="4000" b="1" dirty="0">
                <a:solidFill>
                  <a:srgbClr val="FF3300"/>
                </a:solidFill>
                <a:effectLst>
                  <a:outerShdw blurRad="38100" dist="38100" dir="2700000" algn="tl">
                    <a:srgbClr val="000000"/>
                  </a:outerShdw>
                </a:effectLst>
              </a:rPr>
              <a:t>d’un luxembourgeois moyen et Bill Gates</a:t>
            </a:r>
            <a:r>
              <a:rPr lang="fr-CH" sz="4000" b="1" dirty="0">
                <a:effectLst>
                  <a:outerShdw blurRad="38100" dist="38100" dir="2700000" algn="tl">
                    <a:srgbClr val="FFFFFF"/>
                  </a:outerShdw>
                </a:effectLst>
              </a:rPr>
              <a:t> </a:t>
            </a:r>
          </a:p>
          <a:p>
            <a:pPr algn="ctr">
              <a:spcBef>
                <a:spcPct val="20000"/>
              </a:spcBef>
            </a:pPr>
            <a:r>
              <a:rPr lang="fr-CH" sz="4000" b="1" dirty="0">
                <a:solidFill>
                  <a:srgbClr val="0000CC"/>
                </a:solidFill>
                <a:effectLst>
                  <a:outerShdw blurRad="38100" dist="38100" dir="2700000" algn="tl">
                    <a:srgbClr val="000000"/>
                  </a:outerShdw>
                </a:effectLst>
              </a:rPr>
              <a:t>qu’entre celui d’un paysan </a:t>
            </a:r>
            <a:r>
              <a:rPr lang="fr-CH" sz="4000" b="1" dirty="0" smtClean="0">
                <a:solidFill>
                  <a:srgbClr val="0000CC"/>
                </a:solidFill>
                <a:effectLst>
                  <a:outerShdw blurRad="38100" dist="38100" dir="2700000" algn="tl">
                    <a:srgbClr val="000000"/>
                  </a:outerShdw>
                </a:effectLst>
              </a:rPr>
              <a:t>du Moyen Age </a:t>
            </a:r>
            <a:r>
              <a:rPr lang="fr-CH" sz="4000" b="1" dirty="0">
                <a:solidFill>
                  <a:srgbClr val="0000CC"/>
                </a:solidFill>
                <a:effectLst>
                  <a:outerShdw blurRad="38100" dist="38100" dir="2700000" algn="tl">
                    <a:srgbClr val="000000"/>
                  </a:outerShdw>
                </a:effectLst>
              </a:rPr>
              <a:t>et d’un ouvrier de l’an </a:t>
            </a:r>
            <a:r>
              <a:rPr lang="fr-CH" sz="4000" b="1" dirty="0" smtClean="0">
                <a:solidFill>
                  <a:srgbClr val="0000CC"/>
                </a:solidFill>
                <a:effectLst>
                  <a:outerShdw blurRad="38100" dist="38100" dir="2700000" algn="tl">
                    <a:srgbClr val="000000"/>
                  </a:outerShdw>
                </a:effectLst>
              </a:rPr>
              <a:t>2010</a:t>
            </a:r>
            <a:r>
              <a:rPr lang="fr-CH" sz="4000" b="1" dirty="0">
                <a:solidFill>
                  <a:srgbClr val="0000CC"/>
                </a:solidFill>
                <a:effectLst>
                  <a:outerShdw blurRad="38100" dist="38100" dir="2700000" algn="tl">
                    <a:srgbClr val="000000"/>
                  </a:outerShdw>
                </a:effectLst>
              </a:rPr>
              <a:t>!</a:t>
            </a:r>
          </a:p>
        </p:txBody>
      </p:sp>
      <p:pic>
        <p:nvPicPr>
          <p:cNvPr id="7172" name="Picture 4" descr="071211-F-7423L-001"/>
          <p:cNvPicPr>
            <a:picLocks noChangeAspect="1" noChangeArrowheads="1"/>
          </p:cNvPicPr>
          <p:nvPr/>
        </p:nvPicPr>
        <p:blipFill>
          <a:blip r:embed="rId3" cstate="print"/>
          <a:srcRect/>
          <a:stretch>
            <a:fillRect/>
          </a:stretch>
        </p:blipFill>
        <p:spPr bwMode="auto">
          <a:xfrm>
            <a:off x="0" y="0"/>
            <a:ext cx="10367963" cy="6911975"/>
          </a:xfrm>
          <a:prstGeom prst="rect">
            <a:avLst/>
          </a:prstGeom>
          <a:noFill/>
        </p:spPr>
      </p:pic>
      <p:pic>
        <p:nvPicPr>
          <p:cNvPr id="7174" name="Picture 6" descr="531030"/>
          <p:cNvPicPr>
            <a:picLocks noChangeAspect="1" noChangeArrowheads="1"/>
          </p:cNvPicPr>
          <p:nvPr/>
        </p:nvPicPr>
        <p:blipFill>
          <a:blip r:embed="rId4" cstate="print"/>
          <a:srcRect/>
          <a:stretch>
            <a:fillRect/>
          </a:stretch>
        </p:blipFill>
        <p:spPr bwMode="auto">
          <a:xfrm>
            <a:off x="3059113" y="333375"/>
            <a:ext cx="6858000" cy="4572000"/>
          </a:xfrm>
          <a:prstGeom prst="rect">
            <a:avLst/>
          </a:prstGeom>
          <a:noFill/>
        </p:spPr>
      </p:pic>
      <p:pic>
        <p:nvPicPr>
          <p:cNvPr id="7183" name="Picture 15" descr="cuisine%20raphael"/>
          <p:cNvPicPr>
            <a:picLocks noChangeAspect="1" noChangeArrowheads="1"/>
          </p:cNvPicPr>
          <p:nvPr/>
        </p:nvPicPr>
        <p:blipFill>
          <a:blip r:embed="rId5" cstate="print"/>
          <a:srcRect/>
          <a:stretch>
            <a:fillRect/>
          </a:stretch>
        </p:blipFill>
        <p:spPr bwMode="auto">
          <a:xfrm>
            <a:off x="0" y="3286125"/>
            <a:ext cx="5027613" cy="3571875"/>
          </a:xfrm>
          <a:prstGeom prst="rect">
            <a:avLst/>
          </a:prstGeom>
          <a:noFill/>
        </p:spPr>
      </p:pic>
      <p:pic>
        <p:nvPicPr>
          <p:cNvPr id="7175" name="Picture 7" descr="585752405_small"/>
          <p:cNvPicPr>
            <a:picLocks noChangeAspect="1" noChangeArrowheads="1"/>
          </p:cNvPicPr>
          <p:nvPr/>
        </p:nvPicPr>
        <p:blipFill>
          <a:blip r:embed="rId6" cstate="print"/>
          <a:srcRect/>
          <a:stretch>
            <a:fillRect/>
          </a:stretch>
        </p:blipFill>
        <p:spPr bwMode="auto">
          <a:xfrm>
            <a:off x="6084888" y="4187825"/>
            <a:ext cx="3571875" cy="2670175"/>
          </a:xfrm>
          <a:prstGeom prst="rect">
            <a:avLst/>
          </a:prstGeom>
          <a:noFill/>
        </p:spPr>
      </p:pic>
      <p:pic>
        <p:nvPicPr>
          <p:cNvPr id="7179" name="Picture 11" descr="illu_mdl_kulm_cresta"/>
          <p:cNvPicPr>
            <a:picLocks noChangeAspect="1" noChangeArrowheads="1"/>
          </p:cNvPicPr>
          <p:nvPr/>
        </p:nvPicPr>
        <p:blipFill>
          <a:blip r:embed="rId7" cstate="print"/>
          <a:srcRect/>
          <a:stretch>
            <a:fillRect/>
          </a:stretch>
        </p:blipFill>
        <p:spPr bwMode="auto">
          <a:xfrm>
            <a:off x="-1170782" y="17462"/>
            <a:ext cx="11485563" cy="6840538"/>
          </a:xfrm>
          <a:prstGeom prst="rect">
            <a:avLst/>
          </a:prstGeom>
          <a:noFill/>
        </p:spPr>
      </p:pic>
      <p:pic>
        <p:nvPicPr>
          <p:cNvPr id="7177" name="Picture 9" descr="25827"/>
          <p:cNvPicPr>
            <a:picLocks noChangeAspect="1" noChangeArrowheads="1"/>
          </p:cNvPicPr>
          <p:nvPr/>
        </p:nvPicPr>
        <p:blipFill>
          <a:blip r:embed="rId8" cstate="print"/>
          <a:srcRect/>
          <a:stretch>
            <a:fillRect/>
          </a:stretch>
        </p:blipFill>
        <p:spPr bwMode="auto">
          <a:xfrm>
            <a:off x="1115616" y="1830387"/>
            <a:ext cx="4822825" cy="3197225"/>
          </a:xfrm>
          <a:prstGeom prst="rect">
            <a:avLst/>
          </a:prstGeom>
          <a:noFill/>
        </p:spPr>
      </p:pic>
      <p:pic>
        <p:nvPicPr>
          <p:cNvPr id="7180" name="Picture 12" descr="69467,1160166215,3"/>
          <p:cNvPicPr>
            <a:picLocks noChangeAspect="1" noChangeArrowheads="1"/>
          </p:cNvPicPr>
          <p:nvPr/>
        </p:nvPicPr>
        <p:blipFill>
          <a:blip r:embed="rId9" cstate="print"/>
          <a:srcRect/>
          <a:stretch>
            <a:fillRect/>
          </a:stretch>
        </p:blipFill>
        <p:spPr bwMode="auto">
          <a:xfrm>
            <a:off x="5126038" y="4002088"/>
            <a:ext cx="4017962" cy="2855912"/>
          </a:xfrm>
          <a:prstGeom prst="rect">
            <a:avLst/>
          </a:prstGeom>
          <a:noFill/>
        </p:spPr>
      </p:pic>
      <p:pic>
        <p:nvPicPr>
          <p:cNvPr id="7181" name="Picture 13" descr="jesolo_ferien"/>
          <p:cNvPicPr>
            <a:picLocks noChangeAspect="1" noChangeArrowheads="1"/>
          </p:cNvPicPr>
          <p:nvPr/>
        </p:nvPicPr>
        <p:blipFill>
          <a:blip r:embed="rId10" cstate="print"/>
          <a:srcRect/>
          <a:stretch>
            <a:fillRect/>
          </a:stretch>
        </p:blipFill>
        <p:spPr bwMode="auto">
          <a:xfrm>
            <a:off x="0" y="0"/>
            <a:ext cx="9144000" cy="6877050"/>
          </a:xfrm>
          <a:prstGeom prst="rect">
            <a:avLst/>
          </a:prstGeom>
          <a:noFill/>
        </p:spPr>
      </p:pic>
      <p:sp>
        <p:nvSpPr>
          <p:cNvPr id="7176" name="Rectangle 8"/>
          <p:cNvSpPr>
            <a:spLocks noChangeArrowheads="1"/>
          </p:cNvSpPr>
          <p:nvPr/>
        </p:nvSpPr>
        <p:spPr bwMode="auto">
          <a:xfrm>
            <a:off x="0" y="274638"/>
            <a:ext cx="9144000" cy="1143000"/>
          </a:xfrm>
          <a:prstGeom prst="rect">
            <a:avLst/>
          </a:prstGeom>
          <a:solidFill>
            <a:schemeClr val="accent1"/>
          </a:solidFill>
          <a:ln w="9525">
            <a:noFill/>
            <a:miter lim="800000"/>
            <a:headEnd/>
            <a:tailEnd/>
          </a:ln>
          <a:effectLst/>
        </p:spPr>
        <p:txBody>
          <a:bodyPr anchor="ctr"/>
          <a:lstStyle/>
          <a:p>
            <a:pPr algn="ctr"/>
            <a:r>
              <a:rPr lang="fr-CH" sz="5400" b="1" u="sng" dirty="0">
                <a:solidFill>
                  <a:srgbClr val="FF0000"/>
                </a:solidFill>
                <a:effectLst>
                  <a:outerShdw blurRad="38100" dist="38100" dir="2700000" algn="tl">
                    <a:srgbClr val="FFFFFF"/>
                  </a:outerShdw>
                </a:effectLst>
                <a:latin typeface="Comic Sans MS" pitchFamily="66" charset="0"/>
              </a:rPr>
              <a:t>« Je vis modestement »</a:t>
            </a:r>
            <a:endParaRPr lang="en-US" sz="5400" b="1" u="sng" dirty="0">
              <a:solidFill>
                <a:srgbClr val="FF0000"/>
              </a:solidFill>
              <a:effectLst>
                <a:outerShdw blurRad="38100" dist="38100" dir="2700000" algn="tl">
                  <a:srgbClr val="FFFFFF"/>
                </a:outerShdw>
              </a:effectLst>
              <a:latin typeface="Comic Sans MS" pitchFamily="66" charset="0"/>
            </a:endParaRPr>
          </a:p>
        </p:txBody>
      </p:sp>
      <p:sp>
        <p:nvSpPr>
          <p:cNvPr id="7185" name="Rectangle 17"/>
          <p:cNvSpPr>
            <a:spLocks noChangeArrowheads="1"/>
          </p:cNvSpPr>
          <p:nvPr/>
        </p:nvSpPr>
        <p:spPr bwMode="auto">
          <a:xfrm>
            <a:off x="530225" y="2060575"/>
            <a:ext cx="8081963" cy="1311275"/>
          </a:xfrm>
          <a:prstGeom prst="rect">
            <a:avLst/>
          </a:prstGeom>
          <a:solidFill>
            <a:schemeClr val="accent1"/>
          </a:solidFill>
          <a:ln w="9525">
            <a:noFill/>
            <a:miter lim="800000"/>
            <a:headEnd/>
            <a:tailEnd/>
          </a:ln>
          <a:effectLst/>
        </p:spPr>
        <p:txBody>
          <a:bodyPr>
            <a:spAutoFit/>
          </a:bodyPr>
          <a:lstStyle/>
          <a:p>
            <a:pPr marL="342900" indent="-342900" algn="ctr">
              <a:spcBef>
                <a:spcPct val="20000"/>
              </a:spcBef>
            </a:pPr>
            <a:r>
              <a:rPr lang="fr-CH" sz="4000" b="1" dirty="0">
                <a:effectLst>
                  <a:outerShdw blurRad="38100" dist="38100" dir="2700000" algn="tl">
                    <a:srgbClr val="FFFFFF"/>
                  </a:outerShdw>
                </a:effectLst>
              </a:rPr>
              <a:t>Transformation radicale de notre mode de vie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82"/>
                                        </p:tgtEl>
                                        <p:attrNameLst>
                                          <p:attrName>style.visibility</p:attrName>
                                        </p:attrNameLst>
                                      </p:cBhvr>
                                      <p:to>
                                        <p:strVal val="visible"/>
                                      </p:to>
                                    </p:set>
                                    <p:animEffect transition="in" filter="fade">
                                      <p:cBhvr>
                                        <p:cTn id="7" dur="1000"/>
                                        <p:tgtEl>
                                          <p:spTgt spid="718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2000"/>
                                        <p:tgtEl>
                                          <p:spTgt spid="717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174"/>
                                        </p:tgtEl>
                                        <p:attrNameLst>
                                          <p:attrName>style.visibility</p:attrName>
                                        </p:attrNameLst>
                                      </p:cBhvr>
                                      <p:to>
                                        <p:strVal val="visible"/>
                                      </p:to>
                                    </p:set>
                                    <p:animEffect transition="in" filter="fade">
                                      <p:cBhvr>
                                        <p:cTn id="17" dur="2000"/>
                                        <p:tgtEl>
                                          <p:spTgt spid="717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183"/>
                                        </p:tgtEl>
                                        <p:attrNameLst>
                                          <p:attrName>style.visibility</p:attrName>
                                        </p:attrNameLst>
                                      </p:cBhvr>
                                      <p:to>
                                        <p:strVal val="visible"/>
                                      </p:to>
                                    </p:set>
                                    <p:animEffect transition="in" filter="fade">
                                      <p:cBhvr>
                                        <p:cTn id="22" dur="2000"/>
                                        <p:tgtEl>
                                          <p:spTgt spid="718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175"/>
                                        </p:tgtEl>
                                        <p:attrNameLst>
                                          <p:attrName>style.visibility</p:attrName>
                                        </p:attrNameLst>
                                      </p:cBhvr>
                                      <p:to>
                                        <p:strVal val="visible"/>
                                      </p:to>
                                    </p:set>
                                    <p:animEffect transition="in" filter="fade">
                                      <p:cBhvr>
                                        <p:cTn id="27" dur="2000"/>
                                        <p:tgtEl>
                                          <p:spTgt spid="717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179"/>
                                        </p:tgtEl>
                                        <p:attrNameLst>
                                          <p:attrName>style.visibility</p:attrName>
                                        </p:attrNameLst>
                                      </p:cBhvr>
                                      <p:to>
                                        <p:strVal val="visible"/>
                                      </p:to>
                                    </p:set>
                                    <p:animEffect transition="in" filter="fade">
                                      <p:cBhvr>
                                        <p:cTn id="32" dur="2000"/>
                                        <p:tgtEl>
                                          <p:spTgt spid="717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177"/>
                                        </p:tgtEl>
                                        <p:attrNameLst>
                                          <p:attrName>style.visibility</p:attrName>
                                        </p:attrNameLst>
                                      </p:cBhvr>
                                      <p:to>
                                        <p:strVal val="visible"/>
                                      </p:to>
                                    </p:set>
                                    <p:animEffect transition="in" filter="fade">
                                      <p:cBhvr>
                                        <p:cTn id="37" dur="2000"/>
                                        <p:tgtEl>
                                          <p:spTgt spid="717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180"/>
                                        </p:tgtEl>
                                        <p:attrNameLst>
                                          <p:attrName>style.visibility</p:attrName>
                                        </p:attrNameLst>
                                      </p:cBhvr>
                                      <p:to>
                                        <p:strVal val="visible"/>
                                      </p:to>
                                    </p:set>
                                    <p:animEffect transition="in" filter="fade">
                                      <p:cBhvr>
                                        <p:cTn id="42" dur="2000"/>
                                        <p:tgtEl>
                                          <p:spTgt spid="718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7181"/>
                                        </p:tgtEl>
                                        <p:attrNameLst>
                                          <p:attrName>style.visibility</p:attrName>
                                        </p:attrNameLst>
                                      </p:cBhvr>
                                      <p:to>
                                        <p:strVal val="visible"/>
                                      </p:to>
                                    </p:set>
                                    <p:animEffect transition="in" filter="fade">
                                      <p:cBhvr>
                                        <p:cTn id="47" dur="2000"/>
                                        <p:tgtEl>
                                          <p:spTgt spid="718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185"/>
                                        </p:tgtEl>
                                        <p:attrNameLst>
                                          <p:attrName>style.visibility</p:attrName>
                                        </p:attrNameLst>
                                      </p:cBhvr>
                                      <p:to>
                                        <p:strVal val="visible"/>
                                      </p:to>
                                    </p:set>
                                    <p:animEffect transition="in" filter="fade">
                                      <p:cBhvr>
                                        <p:cTn id="52" dur="1000"/>
                                        <p:tgtEl>
                                          <p:spTgt spid="7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sclavage.jpg"/>
          <p:cNvPicPr>
            <a:picLocks noChangeAspect="1"/>
          </p:cNvPicPr>
          <p:nvPr/>
        </p:nvPicPr>
        <p:blipFill>
          <a:blip r:embed="rId3" cstate="print"/>
          <a:stretch>
            <a:fillRect/>
          </a:stretch>
        </p:blipFill>
        <p:spPr>
          <a:xfrm>
            <a:off x="1048751" y="1457400"/>
            <a:ext cx="7046497" cy="5400600"/>
          </a:xfrm>
          <a:prstGeom prst="rect">
            <a:avLst/>
          </a:prstGeom>
        </p:spPr>
      </p:pic>
      <p:sp>
        <p:nvSpPr>
          <p:cNvPr id="2" name="Rectangle 8"/>
          <p:cNvSpPr>
            <a:spLocks noChangeArrowheads="1"/>
          </p:cNvSpPr>
          <p:nvPr/>
        </p:nvSpPr>
        <p:spPr bwMode="auto">
          <a:xfrm>
            <a:off x="0" y="274638"/>
            <a:ext cx="9144000" cy="1143000"/>
          </a:xfrm>
          <a:prstGeom prst="rect">
            <a:avLst/>
          </a:prstGeom>
          <a:solidFill>
            <a:schemeClr val="accent1"/>
          </a:solidFill>
          <a:ln w="9525">
            <a:noFill/>
            <a:miter lim="800000"/>
            <a:headEnd/>
            <a:tailEnd/>
          </a:ln>
          <a:effectLst/>
        </p:spPr>
        <p:txBody>
          <a:bodyPr anchor="ctr"/>
          <a:lstStyle/>
          <a:p>
            <a:pPr algn="ctr"/>
            <a:r>
              <a:rPr lang="fr-CH" sz="6000" b="1" u="sng" dirty="0" smtClean="0">
                <a:solidFill>
                  <a:srgbClr val="FF0000"/>
                </a:solidFill>
                <a:effectLst>
                  <a:outerShdw blurRad="38100" dist="38100" dir="2700000" algn="tl">
                    <a:srgbClr val="FFFFFF"/>
                  </a:outerShdw>
                </a:effectLst>
                <a:latin typeface="Comic Sans MS" pitchFamily="66" charset="0"/>
              </a:rPr>
              <a:t>Abondance énergétique</a:t>
            </a:r>
            <a:endParaRPr lang="en-US" sz="6000" b="1" u="sng" dirty="0">
              <a:solidFill>
                <a:srgbClr val="FF0000"/>
              </a:solidFill>
              <a:effectLst>
                <a:outerShdw blurRad="38100" dist="38100" dir="2700000" algn="tl">
                  <a:srgbClr val="FFFFFF"/>
                </a:outerShdw>
              </a:effectLst>
              <a:latin typeface="Comic Sans MS" pitchFamily="66" charset="0"/>
            </a:endParaRPr>
          </a:p>
        </p:txBody>
      </p:sp>
      <p:sp>
        <p:nvSpPr>
          <p:cNvPr id="4" name="Rectangle 17"/>
          <p:cNvSpPr>
            <a:spLocks noChangeArrowheads="1"/>
          </p:cNvSpPr>
          <p:nvPr/>
        </p:nvSpPr>
        <p:spPr bwMode="auto">
          <a:xfrm>
            <a:off x="531018" y="3789040"/>
            <a:ext cx="8081963" cy="1938992"/>
          </a:xfrm>
          <a:prstGeom prst="rect">
            <a:avLst/>
          </a:prstGeom>
          <a:solidFill>
            <a:schemeClr val="accent1"/>
          </a:solidFill>
          <a:ln w="9525">
            <a:noFill/>
            <a:miter lim="800000"/>
            <a:headEnd/>
            <a:tailEnd/>
          </a:ln>
          <a:effectLst/>
        </p:spPr>
        <p:txBody>
          <a:bodyPr>
            <a:spAutoFit/>
          </a:bodyPr>
          <a:lstStyle/>
          <a:p>
            <a:pPr marL="342900" indent="-342900" algn="ctr">
              <a:spcBef>
                <a:spcPct val="20000"/>
              </a:spcBef>
            </a:pPr>
            <a:r>
              <a:rPr lang="fr-CH" sz="4000" b="1" dirty="0" smtClean="0">
                <a:solidFill>
                  <a:srgbClr val="FF0000"/>
                </a:solidFill>
                <a:effectLst>
                  <a:outerShdw blurRad="38100" dist="38100" dir="2700000" algn="tl">
                    <a:srgbClr val="FFFFFF"/>
                  </a:outerShdw>
                </a:effectLst>
              </a:rPr>
              <a:t>Pour 1,5 € je m’achète l’équivalent de 10 à 100 personnes sur une journée</a:t>
            </a:r>
            <a:endParaRPr lang="fr-CH" sz="4000" b="1" dirty="0">
              <a:solidFill>
                <a:srgbClr val="FF0000"/>
              </a:solidFill>
              <a:effectLst>
                <a:outerShdw blurRad="38100" dist="38100" dir="2700000" algn="tl">
                  <a:srgbClr val="FFFFFF"/>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descr="wallpaperfeudartificene4"/>
          <p:cNvPicPr>
            <a:picLocks noChangeAspect="1" noChangeArrowheads="1"/>
          </p:cNvPicPr>
          <p:nvPr/>
        </p:nvPicPr>
        <p:blipFill>
          <a:blip r:embed="rId3" cstate="print"/>
          <a:srcRect/>
          <a:stretch>
            <a:fillRect/>
          </a:stretch>
        </p:blipFill>
        <p:spPr bwMode="auto">
          <a:xfrm>
            <a:off x="0" y="0"/>
            <a:ext cx="9144000" cy="6859588"/>
          </a:xfrm>
          <a:prstGeom prst="rect">
            <a:avLst/>
          </a:prstGeom>
          <a:noFill/>
        </p:spPr>
      </p:pic>
      <p:sp>
        <p:nvSpPr>
          <p:cNvPr id="5125" name="Rectangle 5"/>
          <p:cNvSpPr>
            <a:spLocks noGrp="1" noChangeArrowheads="1"/>
          </p:cNvSpPr>
          <p:nvPr>
            <p:ph type="title"/>
          </p:nvPr>
        </p:nvSpPr>
        <p:spPr>
          <a:xfrm>
            <a:off x="0" y="260350"/>
            <a:ext cx="2700338" cy="1006475"/>
          </a:xfrm>
          <a:noFill/>
          <a:ln/>
        </p:spPr>
        <p:txBody>
          <a:bodyPr>
            <a:spAutoFit/>
          </a:bodyPr>
          <a:lstStyle/>
          <a:p>
            <a:r>
              <a:rPr lang="fr-CH" sz="6000" b="1" u="sng" dirty="0">
                <a:solidFill>
                  <a:schemeClr val="bg1"/>
                </a:solidFill>
                <a:effectLst>
                  <a:outerShdw blurRad="38100" dist="38100" dir="2700000" algn="tl">
                    <a:srgbClr val="C0C0C0"/>
                  </a:outerShdw>
                </a:effectLst>
                <a:latin typeface="Comic Sans MS" pitchFamily="66" charset="0"/>
              </a:rPr>
              <a:t>Un feu</a:t>
            </a:r>
            <a:endParaRPr lang="en-US" sz="6000" b="1" u="sng" dirty="0">
              <a:solidFill>
                <a:schemeClr val="bg1"/>
              </a:solidFill>
              <a:effectLst>
                <a:outerShdw blurRad="38100" dist="38100" dir="2700000" algn="tl">
                  <a:srgbClr val="C0C0C0"/>
                </a:outerShdw>
              </a:effectLst>
              <a:latin typeface="Comic Sans MS" pitchFamily="66" charset="0"/>
            </a:endParaRPr>
          </a:p>
        </p:txBody>
      </p:sp>
      <p:sp>
        <p:nvSpPr>
          <p:cNvPr id="5127" name="Rectangle 7"/>
          <p:cNvSpPr>
            <a:spLocks noChangeArrowheads="1"/>
          </p:cNvSpPr>
          <p:nvPr/>
        </p:nvSpPr>
        <p:spPr bwMode="auto">
          <a:xfrm>
            <a:off x="5436096" y="255756"/>
            <a:ext cx="3707904" cy="1015663"/>
          </a:xfrm>
          <a:prstGeom prst="rect">
            <a:avLst/>
          </a:prstGeom>
          <a:noFill/>
          <a:ln w="9525">
            <a:noFill/>
            <a:miter lim="800000"/>
            <a:headEnd/>
            <a:tailEnd/>
          </a:ln>
          <a:effectLst/>
        </p:spPr>
        <p:txBody>
          <a:bodyPr wrap="square" anchor="ctr">
            <a:spAutoFit/>
          </a:bodyPr>
          <a:lstStyle/>
          <a:p>
            <a:pPr algn="ctr"/>
            <a:r>
              <a:rPr lang="fr-CH" sz="6000" b="1" u="sng" dirty="0">
                <a:solidFill>
                  <a:schemeClr val="bg1"/>
                </a:solidFill>
                <a:effectLst>
                  <a:outerShdw blurRad="38100" dist="38100" dir="2700000" algn="tl">
                    <a:srgbClr val="C0C0C0"/>
                  </a:outerShdw>
                </a:effectLst>
                <a:latin typeface="Comic Sans MS" pitchFamily="66" charset="0"/>
              </a:rPr>
              <a:t>d’artifice</a:t>
            </a:r>
            <a:endParaRPr lang="en-US" sz="6000" b="1" u="sng" dirty="0">
              <a:solidFill>
                <a:schemeClr val="bg1"/>
              </a:solidFill>
              <a:effectLst>
                <a:outerShdw blurRad="38100" dist="38100" dir="2700000" algn="tl">
                  <a:srgbClr val="C0C0C0"/>
                </a:outerShdw>
              </a:effectLst>
              <a:latin typeface="Comic Sans MS" pitchFamily="66" charset="0"/>
            </a:endParaRPr>
          </a:p>
        </p:txBody>
      </p:sp>
      <p:sp>
        <p:nvSpPr>
          <p:cNvPr id="5" name="Rectangle 17"/>
          <p:cNvSpPr>
            <a:spLocks noChangeArrowheads="1"/>
          </p:cNvSpPr>
          <p:nvPr/>
        </p:nvSpPr>
        <p:spPr bwMode="auto">
          <a:xfrm>
            <a:off x="531018" y="3789040"/>
            <a:ext cx="8081963" cy="2062103"/>
          </a:xfrm>
          <a:prstGeom prst="rect">
            <a:avLst/>
          </a:prstGeom>
          <a:solidFill>
            <a:schemeClr val="accent1"/>
          </a:solidFill>
          <a:ln w="9525">
            <a:noFill/>
            <a:miter lim="800000"/>
            <a:headEnd/>
            <a:tailEnd/>
          </a:ln>
          <a:effectLst/>
        </p:spPr>
        <p:txBody>
          <a:bodyPr>
            <a:spAutoFit/>
          </a:bodyPr>
          <a:lstStyle/>
          <a:p>
            <a:pPr marL="342900" indent="-342900" algn="ctr">
              <a:spcBef>
                <a:spcPct val="20000"/>
              </a:spcBef>
            </a:pPr>
            <a:r>
              <a:rPr lang="fr-CH" sz="4000" b="1" dirty="0" err="1" smtClean="0">
                <a:solidFill>
                  <a:srgbClr val="FF0000"/>
                </a:solidFill>
                <a:effectLst>
                  <a:outerShdw blurRad="38100" dist="38100" dir="2700000" algn="tl">
                    <a:srgbClr val="FFFFFF"/>
                  </a:outerShdw>
                </a:effectLst>
              </a:rPr>
              <a:t>Consequences</a:t>
            </a:r>
            <a:r>
              <a:rPr lang="fr-CH" sz="4000" b="1" dirty="0" smtClean="0">
                <a:solidFill>
                  <a:srgbClr val="FF0000"/>
                </a:solidFill>
                <a:effectLst>
                  <a:outerShdw blurRad="38100" dist="38100" dir="2700000" algn="tl">
                    <a:srgbClr val="FFFFFF"/>
                  </a:outerShdw>
                </a:effectLst>
              </a:rPr>
              <a:t>:</a:t>
            </a:r>
          </a:p>
          <a:p>
            <a:pPr marL="342900" indent="-342900" algn="ctr">
              <a:spcBef>
                <a:spcPct val="20000"/>
              </a:spcBef>
            </a:pPr>
            <a:r>
              <a:rPr lang="fr-CH" sz="4000" b="1" dirty="0" smtClean="0">
                <a:solidFill>
                  <a:srgbClr val="FF0000"/>
                </a:solidFill>
                <a:effectLst>
                  <a:outerShdw blurRad="38100" dist="38100" dir="2700000" algn="tl">
                    <a:srgbClr val="FFFFFF"/>
                  </a:outerShdw>
                </a:effectLst>
              </a:rPr>
              <a:t>changement climatique et pénurie</a:t>
            </a:r>
            <a:endParaRPr lang="fr-CH" sz="4000" b="1" dirty="0">
              <a:solidFill>
                <a:srgbClr val="FF0000"/>
              </a:solidFill>
              <a:effectLst>
                <a:outerShdw blurRad="38100" dist="38100" dir="2700000" algn="tl">
                  <a:srgbClr val="FFFFFF"/>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a:spLocks noChangeArrowheads="1"/>
          </p:cNvSpPr>
          <p:nvPr/>
        </p:nvSpPr>
        <p:spPr bwMode="auto">
          <a:xfrm>
            <a:off x="0" y="274638"/>
            <a:ext cx="9144000" cy="1143000"/>
          </a:xfrm>
          <a:prstGeom prst="rect">
            <a:avLst/>
          </a:prstGeom>
          <a:solidFill>
            <a:schemeClr val="accent1"/>
          </a:solidFill>
          <a:ln w="9525">
            <a:noFill/>
            <a:miter lim="800000"/>
            <a:headEnd/>
            <a:tailEnd/>
          </a:ln>
          <a:effectLst/>
        </p:spPr>
        <p:txBody>
          <a:bodyPr anchor="ctr"/>
          <a:lstStyle/>
          <a:p>
            <a:pPr algn="ctr"/>
            <a:r>
              <a:rPr lang="fr-CH" sz="6000" b="1" u="sng" dirty="0" smtClean="0">
                <a:solidFill>
                  <a:srgbClr val="FF0000"/>
                </a:solidFill>
                <a:effectLst>
                  <a:outerShdw blurRad="38100" dist="38100" dir="2700000" algn="tl">
                    <a:srgbClr val="FFFFFF"/>
                  </a:outerShdw>
                </a:effectLst>
                <a:latin typeface="Comic Sans MS" pitchFamily="66" charset="0"/>
              </a:rPr>
              <a:t>Changement climatique</a:t>
            </a:r>
            <a:endParaRPr lang="en-US" sz="6000" b="1" u="sng" dirty="0">
              <a:solidFill>
                <a:srgbClr val="FF0000"/>
              </a:solidFill>
              <a:effectLst>
                <a:outerShdw blurRad="38100" dist="38100" dir="2700000" algn="tl">
                  <a:srgbClr val="FFFFFF"/>
                </a:outerShdw>
              </a:effectLst>
              <a:latin typeface="Comic Sans MS" pitchFamily="66" charset="0"/>
            </a:endParaRPr>
          </a:p>
        </p:txBody>
      </p:sp>
      <p:pic>
        <p:nvPicPr>
          <p:cNvPr id="5" name="Picture 4" descr="consommation_energie_evolution_graph.gif"/>
          <p:cNvPicPr>
            <a:picLocks noChangeAspect="1"/>
          </p:cNvPicPr>
          <p:nvPr/>
        </p:nvPicPr>
        <p:blipFill>
          <a:blip r:embed="rId3" cstate="print"/>
          <a:stretch>
            <a:fillRect/>
          </a:stretch>
        </p:blipFill>
        <p:spPr>
          <a:xfrm>
            <a:off x="1299269" y="1916832"/>
            <a:ext cx="6545461" cy="3482578"/>
          </a:xfrm>
          <a:prstGeom prst="rect">
            <a:avLst/>
          </a:prstGeom>
        </p:spPr>
      </p:pic>
      <p:sp>
        <p:nvSpPr>
          <p:cNvPr id="6" name="TextBox 5"/>
          <p:cNvSpPr txBox="1"/>
          <p:nvPr/>
        </p:nvSpPr>
        <p:spPr>
          <a:xfrm>
            <a:off x="72819" y="5877272"/>
            <a:ext cx="8998361" cy="830997"/>
          </a:xfrm>
          <a:prstGeom prst="rect">
            <a:avLst/>
          </a:prstGeom>
          <a:noFill/>
        </p:spPr>
        <p:txBody>
          <a:bodyPr wrap="none" rtlCol="0">
            <a:spAutoFit/>
          </a:bodyPr>
          <a:lstStyle/>
          <a:p>
            <a:pPr algn="ctr"/>
            <a:r>
              <a:rPr lang="fr-FR" sz="1600" i="1" dirty="0" smtClean="0"/>
              <a:t>Evolution de la consommation "commerciale" d'énergie en millions de Tonnes équivalent pétrole. </a:t>
            </a:r>
          </a:p>
          <a:p>
            <a:pPr algn="ctr"/>
            <a:r>
              <a:rPr lang="fr-FR" sz="1600" i="1" dirty="0" smtClean="0"/>
              <a:t>Sources : Schilling &amp; Al. jusqu’en 1977, puis Agence internationale de l</a:t>
            </a:r>
            <a:r>
              <a:rPr lang="fr-FR" sz="1600" i="1" dirty="0" smtClean="0">
                <a:hlinkClick r:id="rId4"/>
              </a:rPr>
              <a:t>’</a:t>
            </a:r>
            <a:r>
              <a:rPr lang="fr-FR" sz="1600" i="1" dirty="0" smtClean="0"/>
              <a:t>énergie (</a:t>
            </a:r>
            <a:r>
              <a:rPr lang="fr-FR" sz="1600" i="1" dirty="0" smtClean="0">
                <a:hlinkClick r:id="rId4"/>
              </a:rPr>
              <a:t>IEA</a:t>
            </a:r>
            <a:r>
              <a:rPr lang="fr-FR" sz="1600" i="1" dirty="0" smtClean="0"/>
              <a:t>) et </a:t>
            </a:r>
          </a:p>
          <a:p>
            <a:pPr algn="ctr"/>
            <a:r>
              <a:rPr lang="fr-FR" sz="1600" i="1" dirty="0" smtClean="0"/>
              <a:t>BP </a:t>
            </a:r>
            <a:r>
              <a:rPr lang="fr-FR" sz="1600" i="1" dirty="0" err="1" smtClean="0"/>
              <a:t>Statistical</a:t>
            </a:r>
            <a:r>
              <a:rPr lang="fr-FR" sz="1600" i="1" dirty="0" smtClean="0"/>
              <a:t> </a:t>
            </a:r>
            <a:r>
              <a:rPr lang="fr-FR" sz="1600" i="1" dirty="0" err="1" smtClean="0"/>
              <a:t>Review</a:t>
            </a:r>
            <a:r>
              <a:rPr lang="fr-FR" sz="1600" i="1" dirty="0" smtClean="0"/>
              <a:t>. Note: 1 tep = 11 700 kWh.</a:t>
            </a:r>
            <a:endParaRPr lang="fr-FR" sz="1600" dirty="0"/>
          </a:p>
        </p:txBody>
      </p:sp>
      <p:pic>
        <p:nvPicPr>
          <p:cNvPr id="7" name="Picture 6" descr="Global_Carbon_Emission_by_Type.bmp"/>
          <p:cNvPicPr>
            <a:picLocks noChangeAspect="1"/>
          </p:cNvPicPr>
          <p:nvPr/>
        </p:nvPicPr>
        <p:blipFill>
          <a:blip r:embed="rId5" cstate="print"/>
          <a:stretch>
            <a:fillRect/>
          </a:stretch>
        </p:blipFill>
        <p:spPr>
          <a:xfrm>
            <a:off x="2094011" y="1916832"/>
            <a:ext cx="4955977" cy="3589734"/>
          </a:xfrm>
          <a:prstGeom prst="rect">
            <a:avLst/>
          </a:prstGeom>
        </p:spPr>
      </p:pic>
      <p:pic>
        <p:nvPicPr>
          <p:cNvPr id="8" name="Picture 7" descr="evolution CO2 and temperature.jpg"/>
          <p:cNvPicPr>
            <a:picLocks noChangeAspect="1"/>
          </p:cNvPicPr>
          <p:nvPr/>
        </p:nvPicPr>
        <p:blipFill>
          <a:blip r:embed="rId6" cstate="print"/>
          <a:stretch>
            <a:fillRect/>
          </a:stretch>
        </p:blipFill>
        <p:spPr>
          <a:xfrm>
            <a:off x="710698" y="1438398"/>
            <a:ext cx="7722604" cy="54196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xit" presetSubtype="0" fill="hold" grpId="0" nodeType="withEffect">
                                  <p:stCondLst>
                                    <p:cond delay="0"/>
                                  </p:stCondLst>
                                  <p:childTnLst>
                                    <p:animEffect transition="out" filter="fade">
                                      <p:cBhvr>
                                        <p:cTn id="9" dur="1000"/>
                                        <p:tgtEl>
                                          <p:spTgt spid="6"/>
                                        </p:tgtEl>
                                      </p:cBhvr>
                                    </p:animEffect>
                                    <p:set>
                                      <p:cBhvr>
                                        <p:cTn id="10" dur="1" fill="hold">
                                          <p:stCondLst>
                                            <p:cond delay="999"/>
                                          </p:stCondLst>
                                        </p:cTn>
                                        <p:tgtEl>
                                          <p:spTgt spid="6"/>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1000"/>
                                        <p:tgtEl>
                                          <p:spTgt spid="5"/>
                                        </p:tgtEl>
                                      </p:cBhvr>
                                    </p:animEffect>
                                    <p:set>
                                      <p:cBhvr>
                                        <p:cTn id="13" dur="1" fill="hold">
                                          <p:stCondLst>
                                            <p:cond delay="999"/>
                                          </p:stCondLst>
                                        </p:cTn>
                                        <p:tgtEl>
                                          <p:spTgt spid="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
          <p:cNvSpPr>
            <a:spLocks noChangeArrowheads="1"/>
          </p:cNvSpPr>
          <p:nvPr/>
        </p:nvSpPr>
        <p:spPr bwMode="auto">
          <a:xfrm>
            <a:off x="0" y="274638"/>
            <a:ext cx="9144000" cy="1143000"/>
          </a:xfrm>
          <a:prstGeom prst="rect">
            <a:avLst/>
          </a:prstGeom>
          <a:solidFill>
            <a:schemeClr val="accent1"/>
          </a:solidFill>
          <a:ln w="9525">
            <a:noFill/>
            <a:miter lim="800000"/>
            <a:headEnd/>
            <a:tailEnd/>
          </a:ln>
          <a:effectLst/>
        </p:spPr>
        <p:txBody>
          <a:bodyPr anchor="ctr"/>
          <a:lstStyle/>
          <a:p>
            <a:pPr algn="ctr"/>
            <a:r>
              <a:rPr lang="fr-CH" sz="6000" b="1" u="sng" dirty="0" smtClean="0">
                <a:solidFill>
                  <a:srgbClr val="FF0000"/>
                </a:solidFill>
                <a:effectLst>
                  <a:outerShdw blurRad="38100" dist="38100" dir="2700000" algn="tl">
                    <a:srgbClr val="FFFFFF"/>
                  </a:outerShdw>
                </a:effectLst>
                <a:latin typeface="Comic Sans MS" pitchFamily="66" charset="0"/>
              </a:rPr>
              <a:t>Pénurie d’énergie</a:t>
            </a:r>
            <a:endParaRPr lang="en-US" sz="6000" b="1" u="sng" dirty="0">
              <a:solidFill>
                <a:srgbClr val="FF0000"/>
              </a:solidFill>
              <a:effectLst>
                <a:outerShdw blurRad="38100" dist="38100" dir="2700000" algn="tl">
                  <a:srgbClr val="FFFFFF"/>
                </a:outerShdw>
              </a:effectLst>
              <a:latin typeface="Comic Sans MS" pitchFamily="66" charset="0"/>
            </a:endParaRPr>
          </a:p>
        </p:txBody>
      </p:sp>
      <p:pic>
        <p:nvPicPr>
          <p:cNvPr id="3" name="Picture 2" descr="Reserves_mondiale_energie.bmp"/>
          <p:cNvPicPr>
            <a:picLocks noChangeAspect="1"/>
          </p:cNvPicPr>
          <p:nvPr/>
        </p:nvPicPr>
        <p:blipFill>
          <a:blip r:embed="rId3" cstate="print"/>
          <a:stretch>
            <a:fillRect/>
          </a:stretch>
        </p:blipFill>
        <p:spPr>
          <a:xfrm>
            <a:off x="125760" y="1300200"/>
            <a:ext cx="8892480" cy="55578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8" name="Picture 6" descr="energie"/>
          <p:cNvPicPr>
            <a:picLocks noChangeAspect="1" noChangeArrowheads="1"/>
          </p:cNvPicPr>
          <p:nvPr/>
        </p:nvPicPr>
        <p:blipFill>
          <a:blip r:embed="rId3" cstate="print"/>
          <a:srcRect/>
          <a:stretch>
            <a:fillRect/>
          </a:stretch>
        </p:blipFill>
        <p:spPr bwMode="auto">
          <a:xfrm>
            <a:off x="1192213" y="0"/>
            <a:ext cx="6510337" cy="6858000"/>
          </a:xfrm>
          <a:prstGeom prst="rect">
            <a:avLst/>
          </a:prstGeom>
          <a:noFill/>
        </p:spPr>
      </p:pic>
      <p:sp>
        <p:nvSpPr>
          <p:cNvPr id="8201" name="Rectangle 9"/>
          <p:cNvSpPr>
            <a:spLocks noChangeArrowheads="1"/>
          </p:cNvSpPr>
          <p:nvPr/>
        </p:nvSpPr>
        <p:spPr bwMode="auto">
          <a:xfrm>
            <a:off x="-34925" y="95250"/>
            <a:ext cx="9178925" cy="823913"/>
          </a:xfrm>
          <a:prstGeom prst="rect">
            <a:avLst/>
          </a:prstGeom>
          <a:solidFill>
            <a:schemeClr val="accent1"/>
          </a:solidFill>
          <a:ln w="9525">
            <a:noFill/>
            <a:miter lim="800000"/>
            <a:headEnd/>
            <a:tailEnd/>
          </a:ln>
          <a:effectLst/>
        </p:spPr>
        <p:txBody>
          <a:bodyPr wrap="none" anchor="ctr">
            <a:spAutoFit/>
          </a:bodyPr>
          <a:lstStyle/>
          <a:p>
            <a:pPr algn="ctr"/>
            <a:r>
              <a:rPr lang="fr-CH" sz="4800" b="1" u="sng" dirty="0">
                <a:solidFill>
                  <a:srgbClr val="FF0000"/>
                </a:solidFill>
                <a:effectLst>
                  <a:outerShdw blurRad="38100" dist="38100" dir="2700000" algn="tl">
                    <a:srgbClr val="000000">
                      <a:alpha val="43137"/>
                    </a:srgbClr>
                  </a:outerShdw>
                </a:effectLst>
                <a:latin typeface="Comic Sans MS" pitchFamily="66" charset="0"/>
              </a:rPr>
              <a:t>Peut-on </a:t>
            </a:r>
            <a:r>
              <a:rPr lang="fr-CH" sz="4800" b="1" u="sng" dirty="0" smtClean="0">
                <a:solidFill>
                  <a:srgbClr val="FF0000"/>
                </a:solidFill>
                <a:effectLst>
                  <a:outerShdw blurRad="38100" dist="38100" dir="2700000" algn="tl">
                    <a:srgbClr val="000000">
                      <a:alpha val="43137"/>
                    </a:srgbClr>
                  </a:outerShdw>
                </a:effectLst>
                <a:latin typeface="Comic Sans MS" pitchFamily="66" charset="0"/>
              </a:rPr>
              <a:t>se passer de pétrole?</a:t>
            </a:r>
            <a:endParaRPr lang="en-US" sz="4800" b="1" u="sng" dirty="0">
              <a:solidFill>
                <a:srgbClr val="FF0000"/>
              </a:solidFill>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rechnung_2.jpg"/>
          <p:cNvPicPr>
            <a:picLocks noChangeAspect="1"/>
          </p:cNvPicPr>
          <p:nvPr/>
        </p:nvPicPr>
        <p:blipFill>
          <a:blip r:embed="rId3" cstate="print"/>
          <a:stretch>
            <a:fillRect/>
          </a:stretch>
        </p:blipFill>
        <p:spPr>
          <a:xfrm>
            <a:off x="-17941" y="-387425"/>
            <a:ext cx="9161941" cy="8287603"/>
          </a:xfrm>
          <a:prstGeom prst="rect">
            <a:avLst/>
          </a:prstGeom>
        </p:spPr>
      </p:pic>
      <p:sp>
        <p:nvSpPr>
          <p:cNvPr id="2" name="Rectangle 9"/>
          <p:cNvSpPr>
            <a:spLocks noChangeArrowheads="1"/>
          </p:cNvSpPr>
          <p:nvPr/>
        </p:nvSpPr>
        <p:spPr bwMode="auto">
          <a:xfrm>
            <a:off x="235890" y="45542"/>
            <a:ext cx="8637301" cy="923330"/>
          </a:xfrm>
          <a:prstGeom prst="rect">
            <a:avLst/>
          </a:prstGeom>
          <a:solidFill>
            <a:schemeClr val="accent1"/>
          </a:solidFill>
          <a:ln w="9525">
            <a:noFill/>
            <a:miter lim="800000"/>
            <a:headEnd/>
            <a:tailEnd/>
          </a:ln>
          <a:effectLst/>
        </p:spPr>
        <p:txBody>
          <a:bodyPr wrap="none" anchor="ctr">
            <a:spAutoFit/>
          </a:bodyPr>
          <a:lstStyle/>
          <a:p>
            <a:pPr algn="ctr"/>
            <a:r>
              <a:rPr lang="fr-CH" sz="5400" b="1" u="sng" dirty="0">
                <a:solidFill>
                  <a:srgbClr val="FF0000"/>
                </a:solidFill>
                <a:effectLst>
                  <a:outerShdw blurRad="38100" dist="38100" dir="2700000" algn="tl">
                    <a:srgbClr val="000000">
                      <a:alpha val="43137"/>
                    </a:srgbClr>
                  </a:outerShdw>
                </a:effectLst>
                <a:latin typeface="Comic Sans MS" pitchFamily="66" charset="0"/>
              </a:rPr>
              <a:t>Peut-on </a:t>
            </a:r>
            <a:r>
              <a:rPr lang="fr-CH" sz="5400" b="1" u="sng" dirty="0" smtClean="0">
                <a:solidFill>
                  <a:srgbClr val="FF0000"/>
                </a:solidFill>
                <a:effectLst>
                  <a:outerShdw blurRad="38100" dist="38100" dir="2700000" algn="tl">
                    <a:srgbClr val="000000">
                      <a:alpha val="43137"/>
                    </a:srgbClr>
                  </a:outerShdw>
                </a:effectLst>
                <a:latin typeface="Comic Sans MS" pitchFamily="66" charset="0"/>
              </a:rPr>
              <a:t>payer plus tard?</a:t>
            </a:r>
            <a:endParaRPr lang="en-US" sz="5400" b="1" u="sng" dirty="0">
              <a:solidFill>
                <a:srgbClr val="FF0000"/>
              </a:solidFill>
              <a:effectLst>
                <a:outerShdw blurRad="38100" dist="38100" dir="2700000" algn="tl">
                  <a:srgbClr val="000000">
                    <a:alpha val="43137"/>
                  </a:srgbClr>
                </a:outerShdw>
              </a:effectLst>
              <a:latin typeface="Comic Sans MS" pitchFamily="66" charset="0"/>
            </a:endParaRPr>
          </a:p>
        </p:txBody>
      </p:sp>
      <p:sp>
        <p:nvSpPr>
          <p:cNvPr id="3" name="Rectangle 7"/>
          <p:cNvSpPr>
            <a:spLocks noChangeArrowheads="1"/>
          </p:cNvSpPr>
          <p:nvPr/>
        </p:nvSpPr>
        <p:spPr bwMode="auto">
          <a:xfrm>
            <a:off x="2105975" y="1772816"/>
            <a:ext cx="4932050" cy="707886"/>
          </a:xfrm>
          <a:prstGeom prst="rect">
            <a:avLst/>
          </a:prstGeom>
          <a:solidFill>
            <a:schemeClr val="accent1"/>
          </a:solidFill>
          <a:ln w="9525">
            <a:noFill/>
            <a:miter lim="800000"/>
            <a:headEnd/>
            <a:tailEnd/>
          </a:ln>
          <a:effectLst/>
        </p:spPr>
        <p:txBody>
          <a:bodyPr wrap="square">
            <a:spAutoFit/>
          </a:bodyPr>
          <a:lstStyle/>
          <a:p>
            <a:pPr marL="342900" indent="-342900" algn="ctr">
              <a:spcBef>
                <a:spcPct val="20000"/>
              </a:spcBef>
            </a:pPr>
            <a:r>
              <a:rPr lang="fr-CH" sz="4000" b="1" dirty="0" smtClean="0">
                <a:effectLst>
                  <a:outerShdw blurRad="38100" dist="38100" dir="2700000" algn="tl">
                    <a:srgbClr val="FFFFFF"/>
                  </a:outerShdw>
                </a:effectLst>
              </a:rPr>
              <a:t>Dilemme du fumeur</a:t>
            </a:r>
            <a:endParaRPr lang="fr-CH" sz="4000" b="1" dirty="0">
              <a:effectLst>
                <a:outerShdw blurRad="38100" dist="38100" dir="2700000" algn="tl">
                  <a:srgbClr val="FFFFFF"/>
                </a:outerShdw>
              </a:effectLst>
            </a:endParaRPr>
          </a:p>
        </p:txBody>
      </p:sp>
      <p:sp>
        <p:nvSpPr>
          <p:cNvPr id="4" name="Rectangle 7"/>
          <p:cNvSpPr>
            <a:spLocks noChangeArrowheads="1"/>
          </p:cNvSpPr>
          <p:nvPr/>
        </p:nvSpPr>
        <p:spPr bwMode="auto">
          <a:xfrm>
            <a:off x="539552" y="2721114"/>
            <a:ext cx="8064895" cy="707886"/>
          </a:xfrm>
          <a:prstGeom prst="rect">
            <a:avLst/>
          </a:prstGeom>
          <a:solidFill>
            <a:schemeClr val="accent1"/>
          </a:solidFill>
          <a:ln w="9525">
            <a:noFill/>
            <a:miter lim="800000"/>
            <a:headEnd/>
            <a:tailEnd/>
          </a:ln>
          <a:effectLst/>
        </p:spPr>
        <p:txBody>
          <a:bodyPr wrap="square">
            <a:spAutoFit/>
          </a:bodyPr>
          <a:lstStyle/>
          <a:p>
            <a:pPr marL="342900" indent="-342900" algn="ctr">
              <a:spcBef>
                <a:spcPct val="20000"/>
              </a:spcBef>
            </a:pPr>
            <a:r>
              <a:rPr lang="fr-CH" sz="4000" b="1" dirty="0" smtClean="0">
                <a:effectLst>
                  <a:outerShdw blurRad="38100" dist="38100" dir="2700000" algn="tl">
                    <a:srgbClr val="FFFFFF"/>
                  </a:outerShdw>
                </a:effectLst>
              </a:rPr>
              <a:t>Crises et conflits humanitaires</a:t>
            </a:r>
            <a:endParaRPr lang="fr-CH" sz="4000" b="1" dirty="0">
              <a:effectLst>
                <a:outerShdw blurRad="38100" dist="38100" dir="2700000" algn="tl">
                  <a:srgbClr val="FFFFFF"/>
                </a:outerShdw>
              </a:effectLst>
            </a:endParaRPr>
          </a:p>
        </p:txBody>
      </p:sp>
      <p:sp>
        <p:nvSpPr>
          <p:cNvPr id="5" name="Rectangle 7"/>
          <p:cNvSpPr>
            <a:spLocks noChangeArrowheads="1"/>
          </p:cNvSpPr>
          <p:nvPr/>
        </p:nvSpPr>
        <p:spPr bwMode="auto">
          <a:xfrm>
            <a:off x="197768" y="3645024"/>
            <a:ext cx="8748464" cy="1323439"/>
          </a:xfrm>
          <a:prstGeom prst="rect">
            <a:avLst/>
          </a:prstGeom>
          <a:solidFill>
            <a:schemeClr val="accent1"/>
          </a:solidFill>
          <a:ln w="9525">
            <a:noFill/>
            <a:miter lim="800000"/>
            <a:headEnd/>
            <a:tailEnd/>
          </a:ln>
          <a:effectLst/>
        </p:spPr>
        <p:txBody>
          <a:bodyPr wrap="square">
            <a:spAutoFit/>
          </a:bodyPr>
          <a:lstStyle/>
          <a:p>
            <a:pPr marL="342900" indent="-342900" algn="ctr">
              <a:spcBef>
                <a:spcPct val="20000"/>
              </a:spcBef>
            </a:pPr>
            <a:r>
              <a:rPr lang="fr-CH" sz="4000" b="1" dirty="0" smtClean="0">
                <a:effectLst>
                  <a:outerShdw blurRad="38100" dist="38100" dir="2700000" algn="tl">
                    <a:srgbClr val="FFFFFF"/>
                  </a:outerShdw>
                </a:effectLst>
              </a:rPr>
              <a:t>« Décroissance fossile » volontaire = retour à l’âge de bronze?</a:t>
            </a:r>
            <a:endParaRPr lang="fr-CH" sz="4000" b="1" dirty="0">
              <a:effectLst>
                <a:outerShdw blurRad="38100" dist="38100" dir="2700000" algn="tl">
                  <a:srgbClr val="FFFFFF"/>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5080</TotalTime>
  <Words>951</Words>
  <Application>Microsoft Office PowerPoint</Application>
  <PresentationFormat>On-screen Show (4:3)</PresentationFormat>
  <Paragraphs>131</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Default Design</vt:lpstr>
      <vt:lpstr>Le plein s’il vous plaît!</vt:lpstr>
      <vt:lpstr>Une bande de drogués</vt:lpstr>
      <vt:lpstr>Slide 3</vt:lpstr>
      <vt:lpstr>Slide 4</vt:lpstr>
      <vt:lpstr>Un feu</vt:lpstr>
      <vt:lpstr>Slide 6</vt:lpstr>
      <vt:lpstr>Slide 7</vt:lpstr>
      <vt:lpstr>Slide 8</vt:lpstr>
      <vt:lpstr>Slide 9</vt:lpstr>
      <vt:lpstr>Slide 10</vt:lpstr>
      <vt:lpstr>Slide 11</vt:lpstr>
    </vt:vector>
  </TitlesOfParts>
  <Company>di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Mousset André</dc:creator>
  <cp:lastModifiedBy>André Mousset</cp:lastModifiedBy>
  <cp:revision>93</cp:revision>
  <dcterms:created xsi:type="dcterms:W3CDTF">2008-04-25T09:10:11Z</dcterms:created>
  <dcterms:modified xsi:type="dcterms:W3CDTF">2011-09-19T14:35:53Z</dcterms:modified>
</cp:coreProperties>
</file>